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98" r:id="rId5"/>
    <p:sldId id="259" r:id="rId6"/>
    <p:sldId id="260" r:id="rId7"/>
    <p:sldId id="264" r:id="rId8"/>
    <p:sldId id="289" r:id="rId9"/>
    <p:sldId id="276" r:id="rId10"/>
    <p:sldId id="287" r:id="rId11"/>
    <p:sldId id="297" r:id="rId12"/>
    <p:sldId id="288" r:id="rId13"/>
    <p:sldId id="292" r:id="rId14"/>
    <p:sldId id="307" r:id="rId15"/>
    <p:sldId id="309" r:id="rId16"/>
    <p:sldId id="294" r:id="rId17"/>
    <p:sldId id="261" r:id="rId18"/>
    <p:sldId id="271" r:id="rId19"/>
    <p:sldId id="300" r:id="rId20"/>
    <p:sldId id="279" r:id="rId21"/>
    <p:sldId id="277" r:id="rId22"/>
    <p:sldId id="302" r:id="rId23"/>
    <p:sldId id="273" r:id="rId24"/>
    <p:sldId id="304" r:id="rId25"/>
    <p:sldId id="283" r:id="rId26"/>
    <p:sldId id="263" r:id="rId27"/>
    <p:sldId id="293" r:id="rId28"/>
    <p:sldId id="303" r:id="rId29"/>
    <p:sldId id="306" r:id="rId30"/>
    <p:sldId id="278" r:id="rId31"/>
    <p:sldId id="270" r:id="rId32"/>
    <p:sldId id="290" r:id="rId33"/>
    <p:sldId id="262" r:id="rId34"/>
    <p:sldId id="2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6A4B2A-83E7-4AB3-98BA-9AAD3463B43F}" v="34" dt="2023-05-01T01:07:14.5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6" autoAdjust="0"/>
    <p:restoredTop sz="83352" autoAdjust="0"/>
  </p:normalViewPr>
  <p:slideViewPr>
    <p:cSldViewPr snapToGrid="0">
      <p:cViewPr>
        <p:scale>
          <a:sx n="145" d="100"/>
          <a:sy n="145" d="100"/>
        </p:scale>
        <p:origin x="144" y="-3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9DA626-8FFB-41C4-9815-34878CBC2F8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C227C12-AD6C-425E-BA3F-D36C97AD8BCF}">
      <dgm:prSet/>
      <dgm:spPr/>
      <dgm:t>
        <a:bodyPr/>
        <a:lstStyle/>
        <a:p>
          <a:r>
            <a:rPr lang="en-US" dirty="0"/>
            <a:t>Russian hacking group Fancy Bear/APT 28</a:t>
          </a:r>
        </a:p>
      </dgm:t>
    </dgm:pt>
    <dgm:pt modelId="{B68C2ED2-BDDD-4AE2-81A4-1D39F9FFB13E}" type="parTrans" cxnId="{6B832700-2EBA-41BE-8474-2EACA95AC4A5}">
      <dgm:prSet/>
      <dgm:spPr/>
      <dgm:t>
        <a:bodyPr/>
        <a:lstStyle/>
        <a:p>
          <a:endParaRPr lang="en-US"/>
        </a:p>
      </dgm:t>
    </dgm:pt>
    <dgm:pt modelId="{8CD11366-427E-4F96-B380-270869908D93}" type="sibTrans" cxnId="{6B832700-2EBA-41BE-8474-2EACA95AC4A5}">
      <dgm:prSet/>
      <dgm:spPr/>
      <dgm:t>
        <a:bodyPr/>
        <a:lstStyle/>
        <a:p>
          <a:endParaRPr lang="en-US"/>
        </a:p>
      </dgm:t>
    </dgm:pt>
    <dgm:pt modelId="{20E420A9-21D3-4F65-A47A-4D055181943C}">
      <dgm:prSet/>
      <dgm:spPr/>
      <dgm:t>
        <a:bodyPr/>
        <a:lstStyle/>
        <a:p>
          <a:r>
            <a:rPr lang="en-US" dirty="0"/>
            <a:t>Infiltrated Satcom Provider ViaSat</a:t>
          </a:r>
        </a:p>
      </dgm:t>
    </dgm:pt>
    <dgm:pt modelId="{18D4B97B-78E8-4B6D-845B-B3645E3B9809}" type="parTrans" cxnId="{05B6A19D-5D97-4AF6-BE3F-F069B134A9D9}">
      <dgm:prSet/>
      <dgm:spPr/>
      <dgm:t>
        <a:bodyPr/>
        <a:lstStyle/>
        <a:p>
          <a:endParaRPr lang="en-US"/>
        </a:p>
      </dgm:t>
    </dgm:pt>
    <dgm:pt modelId="{65140AFE-A4B2-4847-9813-A3441485F338}" type="sibTrans" cxnId="{05B6A19D-5D97-4AF6-BE3F-F069B134A9D9}">
      <dgm:prSet/>
      <dgm:spPr/>
      <dgm:t>
        <a:bodyPr/>
        <a:lstStyle/>
        <a:p>
          <a:endParaRPr lang="en-US"/>
        </a:p>
      </dgm:t>
    </dgm:pt>
    <dgm:pt modelId="{05592517-1106-48D1-957A-25C82E15F230}">
      <dgm:prSet/>
      <dgm:spPr/>
      <dgm:t>
        <a:bodyPr/>
        <a:lstStyle/>
        <a:p>
          <a:r>
            <a:rPr lang="en-US" dirty="0"/>
            <a:t>Attacker exploited Skylogic's VPN appliance</a:t>
          </a:r>
        </a:p>
      </dgm:t>
    </dgm:pt>
    <dgm:pt modelId="{16ECF633-F455-450B-B1F9-14A98B920088}" type="parTrans" cxnId="{82E4E467-C60E-4BC7-B119-7C770841F7F1}">
      <dgm:prSet/>
      <dgm:spPr/>
      <dgm:t>
        <a:bodyPr/>
        <a:lstStyle/>
        <a:p>
          <a:endParaRPr lang="en-US"/>
        </a:p>
      </dgm:t>
    </dgm:pt>
    <dgm:pt modelId="{BFE2A962-B034-4E2D-9578-01F5B4C95145}" type="sibTrans" cxnId="{82E4E467-C60E-4BC7-B119-7C770841F7F1}">
      <dgm:prSet/>
      <dgm:spPr/>
      <dgm:t>
        <a:bodyPr/>
        <a:lstStyle/>
        <a:p>
          <a:endParaRPr lang="en-US"/>
        </a:p>
      </dgm:t>
    </dgm:pt>
    <dgm:pt modelId="{95995C43-89A4-4571-9BCD-C33FBE8234E0}">
      <dgm:prSet/>
      <dgm:spPr/>
      <dgm:t>
        <a:bodyPr/>
        <a:lstStyle/>
        <a:p>
          <a:r>
            <a:rPr lang="en-US" dirty="0"/>
            <a:t>Remote access to KA-SAT's network management segment</a:t>
          </a:r>
        </a:p>
      </dgm:t>
    </dgm:pt>
    <dgm:pt modelId="{9D40C144-1350-4E9C-B3E5-D9D4A382A79B}" type="parTrans" cxnId="{45971BDC-B140-46BF-99E6-93D330521DFE}">
      <dgm:prSet/>
      <dgm:spPr/>
      <dgm:t>
        <a:bodyPr/>
        <a:lstStyle/>
        <a:p>
          <a:endParaRPr lang="en-US"/>
        </a:p>
      </dgm:t>
    </dgm:pt>
    <dgm:pt modelId="{A026813A-1B9C-4C75-BA01-8A94D7542394}" type="sibTrans" cxnId="{45971BDC-B140-46BF-99E6-93D330521DFE}">
      <dgm:prSet/>
      <dgm:spPr/>
      <dgm:t>
        <a:bodyPr/>
        <a:lstStyle/>
        <a:p>
          <a:endParaRPr lang="en-US"/>
        </a:p>
      </dgm:t>
    </dgm:pt>
    <dgm:pt modelId="{DE4E2702-5199-44AE-AEFA-A61A4723C5E5}">
      <dgm:prSet/>
      <dgm:spPr/>
      <dgm:t>
        <a:bodyPr/>
        <a:lstStyle/>
        <a:p>
          <a:r>
            <a:rPr lang="en-US" dirty="0"/>
            <a:t>Overwrote key data in the flash memory on the SurfBeam modems</a:t>
          </a:r>
        </a:p>
      </dgm:t>
    </dgm:pt>
    <dgm:pt modelId="{267BF876-4B5D-4E19-A7ED-D1CEC1C0D6E2}" type="parTrans" cxnId="{0CBB8562-23E8-46E5-8E72-95D7A3D57C6B}">
      <dgm:prSet/>
      <dgm:spPr/>
      <dgm:t>
        <a:bodyPr/>
        <a:lstStyle/>
        <a:p>
          <a:endParaRPr lang="en-US"/>
        </a:p>
      </dgm:t>
    </dgm:pt>
    <dgm:pt modelId="{41433B39-4B94-4E8C-9CB1-E6182F0EE309}" type="sibTrans" cxnId="{0CBB8562-23E8-46E5-8E72-95D7A3D57C6B}">
      <dgm:prSet/>
      <dgm:spPr/>
      <dgm:t>
        <a:bodyPr/>
        <a:lstStyle/>
        <a:p>
          <a:endParaRPr lang="en-US"/>
        </a:p>
      </dgm:t>
    </dgm:pt>
    <dgm:pt modelId="{35F9C31A-A44D-4B6F-919E-456CDD134BD4}">
      <dgm:prSet/>
      <dgm:spPr/>
      <dgm:t>
        <a:bodyPr/>
        <a:lstStyle/>
        <a:p>
          <a:r>
            <a:rPr lang="en-US" dirty="0"/>
            <a:t>10k Viasat modems</a:t>
          </a:r>
        </a:p>
      </dgm:t>
    </dgm:pt>
    <dgm:pt modelId="{D8DC4B38-B8D1-4663-8346-06B78D08EF55}" type="parTrans" cxnId="{F2B1FD43-A814-48ED-9D78-6D67A8E3DD86}">
      <dgm:prSet/>
      <dgm:spPr/>
      <dgm:t>
        <a:bodyPr/>
        <a:lstStyle/>
        <a:p>
          <a:endParaRPr lang="en-US"/>
        </a:p>
      </dgm:t>
    </dgm:pt>
    <dgm:pt modelId="{31DF8AE9-D52E-4A14-BC49-E0677BEA71DC}" type="sibTrans" cxnId="{F2B1FD43-A814-48ED-9D78-6D67A8E3DD86}">
      <dgm:prSet/>
      <dgm:spPr/>
      <dgm:t>
        <a:bodyPr/>
        <a:lstStyle/>
        <a:p>
          <a:endParaRPr lang="en-US"/>
        </a:p>
      </dgm:t>
    </dgm:pt>
    <dgm:pt modelId="{9BB939F7-38F1-4740-AF8E-C71E01492E0E}" type="pres">
      <dgm:prSet presAssocID="{B29DA626-8FFB-41C4-9815-34878CBC2F8B}" presName="vert0" presStyleCnt="0">
        <dgm:presLayoutVars>
          <dgm:dir/>
          <dgm:animOne val="branch"/>
          <dgm:animLvl val="lvl"/>
        </dgm:presLayoutVars>
      </dgm:prSet>
      <dgm:spPr/>
    </dgm:pt>
    <dgm:pt modelId="{E4D28E8C-6CFA-4C78-9CCA-77721778EE5D}" type="pres">
      <dgm:prSet presAssocID="{CC227C12-AD6C-425E-BA3F-D36C97AD8BCF}" presName="thickLine" presStyleLbl="alignNode1" presStyleIdx="0" presStyleCnt="6"/>
      <dgm:spPr/>
    </dgm:pt>
    <dgm:pt modelId="{D5E22870-82F1-40FC-87DB-092660CFF926}" type="pres">
      <dgm:prSet presAssocID="{CC227C12-AD6C-425E-BA3F-D36C97AD8BCF}" presName="horz1" presStyleCnt="0"/>
      <dgm:spPr/>
    </dgm:pt>
    <dgm:pt modelId="{55474219-B053-40F7-B2E1-8827F3BBF732}" type="pres">
      <dgm:prSet presAssocID="{CC227C12-AD6C-425E-BA3F-D36C97AD8BCF}" presName="tx1" presStyleLbl="revTx" presStyleIdx="0" presStyleCnt="6"/>
      <dgm:spPr/>
    </dgm:pt>
    <dgm:pt modelId="{8AD629B9-F86C-4546-8991-0858536D1E38}" type="pres">
      <dgm:prSet presAssocID="{CC227C12-AD6C-425E-BA3F-D36C97AD8BCF}" presName="vert1" presStyleCnt="0"/>
      <dgm:spPr/>
    </dgm:pt>
    <dgm:pt modelId="{8D018683-0456-4C0C-9EB2-6486C6DDA9D4}" type="pres">
      <dgm:prSet presAssocID="{20E420A9-21D3-4F65-A47A-4D055181943C}" presName="thickLine" presStyleLbl="alignNode1" presStyleIdx="1" presStyleCnt="6"/>
      <dgm:spPr/>
    </dgm:pt>
    <dgm:pt modelId="{89487CB9-B1E5-4755-8DB5-212F62E85477}" type="pres">
      <dgm:prSet presAssocID="{20E420A9-21D3-4F65-A47A-4D055181943C}" presName="horz1" presStyleCnt="0"/>
      <dgm:spPr/>
    </dgm:pt>
    <dgm:pt modelId="{A8E15F7D-8A87-4FB7-9492-9DAD5827581E}" type="pres">
      <dgm:prSet presAssocID="{20E420A9-21D3-4F65-A47A-4D055181943C}" presName="tx1" presStyleLbl="revTx" presStyleIdx="1" presStyleCnt="6"/>
      <dgm:spPr/>
    </dgm:pt>
    <dgm:pt modelId="{F5D1F74B-17F7-4FC9-A1C2-F83978415CBA}" type="pres">
      <dgm:prSet presAssocID="{20E420A9-21D3-4F65-A47A-4D055181943C}" presName="vert1" presStyleCnt="0"/>
      <dgm:spPr/>
    </dgm:pt>
    <dgm:pt modelId="{3E9E8DBC-10AE-4397-B729-E1F8D415339E}" type="pres">
      <dgm:prSet presAssocID="{05592517-1106-48D1-957A-25C82E15F230}" presName="thickLine" presStyleLbl="alignNode1" presStyleIdx="2" presStyleCnt="6"/>
      <dgm:spPr/>
    </dgm:pt>
    <dgm:pt modelId="{46D6439A-C000-4D47-B6FE-3C7ABBF1ACA1}" type="pres">
      <dgm:prSet presAssocID="{05592517-1106-48D1-957A-25C82E15F230}" presName="horz1" presStyleCnt="0"/>
      <dgm:spPr/>
    </dgm:pt>
    <dgm:pt modelId="{BC4B63FC-3730-4C53-BAA9-5144821BF530}" type="pres">
      <dgm:prSet presAssocID="{05592517-1106-48D1-957A-25C82E15F230}" presName="tx1" presStyleLbl="revTx" presStyleIdx="2" presStyleCnt="6"/>
      <dgm:spPr/>
    </dgm:pt>
    <dgm:pt modelId="{A0A98769-ED6B-49CB-9DD8-C3FA1CC18490}" type="pres">
      <dgm:prSet presAssocID="{05592517-1106-48D1-957A-25C82E15F230}" presName="vert1" presStyleCnt="0"/>
      <dgm:spPr/>
    </dgm:pt>
    <dgm:pt modelId="{77E66D16-2FEA-47A5-B55D-C0326F919E76}" type="pres">
      <dgm:prSet presAssocID="{95995C43-89A4-4571-9BCD-C33FBE8234E0}" presName="thickLine" presStyleLbl="alignNode1" presStyleIdx="3" presStyleCnt="6"/>
      <dgm:spPr/>
    </dgm:pt>
    <dgm:pt modelId="{37CF0D94-DFB0-4C17-B973-6212365044DC}" type="pres">
      <dgm:prSet presAssocID="{95995C43-89A4-4571-9BCD-C33FBE8234E0}" presName="horz1" presStyleCnt="0"/>
      <dgm:spPr/>
    </dgm:pt>
    <dgm:pt modelId="{6DBB2265-F975-4BB6-B4D7-50B56D56302D}" type="pres">
      <dgm:prSet presAssocID="{95995C43-89A4-4571-9BCD-C33FBE8234E0}" presName="tx1" presStyleLbl="revTx" presStyleIdx="3" presStyleCnt="6"/>
      <dgm:spPr/>
    </dgm:pt>
    <dgm:pt modelId="{990178E9-B9E2-43C0-B896-E4D98F403131}" type="pres">
      <dgm:prSet presAssocID="{95995C43-89A4-4571-9BCD-C33FBE8234E0}" presName="vert1" presStyleCnt="0"/>
      <dgm:spPr/>
    </dgm:pt>
    <dgm:pt modelId="{8F231F6D-D9A1-430A-AFA3-6F18D6F9C524}" type="pres">
      <dgm:prSet presAssocID="{DE4E2702-5199-44AE-AEFA-A61A4723C5E5}" presName="thickLine" presStyleLbl="alignNode1" presStyleIdx="4" presStyleCnt="6"/>
      <dgm:spPr/>
    </dgm:pt>
    <dgm:pt modelId="{42C8A41E-8105-45AC-BF9A-E835C1B33BB2}" type="pres">
      <dgm:prSet presAssocID="{DE4E2702-5199-44AE-AEFA-A61A4723C5E5}" presName="horz1" presStyleCnt="0"/>
      <dgm:spPr/>
    </dgm:pt>
    <dgm:pt modelId="{D2F51818-4EDF-48D9-A978-1CA744EA1325}" type="pres">
      <dgm:prSet presAssocID="{DE4E2702-5199-44AE-AEFA-A61A4723C5E5}" presName="tx1" presStyleLbl="revTx" presStyleIdx="4" presStyleCnt="6"/>
      <dgm:spPr/>
    </dgm:pt>
    <dgm:pt modelId="{F35D880C-183B-4649-A4EB-98A3B996F82F}" type="pres">
      <dgm:prSet presAssocID="{DE4E2702-5199-44AE-AEFA-A61A4723C5E5}" presName="vert1" presStyleCnt="0"/>
      <dgm:spPr/>
    </dgm:pt>
    <dgm:pt modelId="{652BBFB5-B13D-4D2A-BBBC-41586316A284}" type="pres">
      <dgm:prSet presAssocID="{35F9C31A-A44D-4B6F-919E-456CDD134BD4}" presName="thickLine" presStyleLbl="alignNode1" presStyleIdx="5" presStyleCnt="6"/>
      <dgm:spPr/>
    </dgm:pt>
    <dgm:pt modelId="{49A512EF-FF74-4B1E-8831-EE2E254E4E03}" type="pres">
      <dgm:prSet presAssocID="{35F9C31A-A44D-4B6F-919E-456CDD134BD4}" presName="horz1" presStyleCnt="0"/>
      <dgm:spPr/>
    </dgm:pt>
    <dgm:pt modelId="{DECF5D01-A771-476E-A8B2-8B0923F3705F}" type="pres">
      <dgm:prSet presAssocID="{35F9C31A-A44D-4B6F-919E-456CDD134BD4}" presName="tx1" presStyleLbl="revTx" presStyleIdx="5" presStyleCnt="6"/>
      <dgm:spPr/>
    </dgm:pt>
    <dgm:pt modelId="{735069D3-1830-435B-A2D3-FF7EDBCDEDC5}" type="pres">
      <dgm:prSet presAssocID="{35F9C31A-A44D-4B6F-919E-456CDD134BD4}" presName="vert1" presStyleCnt="0"/>
      <dgm:spPr/>
    </dgm:pt>
  </dgm:ptLst>
  <dgm:cxnLst>
    <dgm:cxn modelId="{6B832700-2EBA-41BE-8474-2EACA95AC4A5}" srcId="{B29DA626-8FFB-41C4-9815-34878CBC2F8B}" destId="{CC227C12-AD6C-425E-BA3F-D36C97AD8BCF}" srcOrd="0" destOrd="0" parTransId="{B68C2ED2-BDDD-4AE2-81A4-1D39F9FFB13E}" sibTransId="{8CD11366-427E-4F96-B380-270869908D93}"/>
    <dgm:cxn modelId="{5D87501A-1A63-481E-B859-B81C6AE807A5}" type="presOf" srcId="{DE4E2702-5199-44AE-AEFA-A61A4723C5E5}" destId="{D2F51818-4EDF-48D9-A978-1CA744EA1325}" srcOrd="0" destOrd="0" presId="urn:microsoft.com/office/officeart/2008/layout/LinedList"/>
    <dgm:cxn modelId="{4C98B129-9B0A-42BB-8A93-B9578779134B}" type="presOf" srcId="{35F9C31A-A44D-4B6F-919E-456CDD134BD4}" destId="{DECF5D01-A771-476E-A8B2-8B0923F3705F}" srcOrd="0" destOrd="0" presId="urn:microsoft.com/office/officeart/2008/layout/LinedList"/>
    <dgm:cxn modelId="{F409D533-F1A1-423F-BB61-01567BF9ACA9}" type="presOf" srcId="{05592517-1106-48D1-957A-25C82E15F230}" destId="{BC4B63FC-3730-4C53-BAA9-5144821BF530}" srcOrd="0" destOrd="0" presId="urn:microsoft.com/office/officeart/2008/layout/LinedList"/>
    <dgm:cxn modelId="{F2B1FD43-A814-48ED-9D78-6D67A8E3DD86}" srcId="{B29DA626-8FFB-41C4-9815-34878CBC2F8B}" destId="{35F9C31A-A44D-4B6F-919E-456CDD134BD4}" srcOrd="5" destOrd="0" parTransId="{D8DC4B38-B8D1-4663-8346-06B78D08EF55}" sibTransId="{31DF8AE9-D52E-4A14-BC49-E0677BEA71DC}"/>
    <dgm:cxn modelId="{F8F1884C-7DE2-4B94-BC83-51C0B5017EDD}" type="presOf" srcId="{20E420A9-21D3-4F65-A47A-4D055181943C}" destId="{A8E15F7D-8A87-4FB7-9492-9DAD5827581E}" srcOrd="0" destOrd="0" presId="urn:microsoft.com/office/officeart/2008/layout/LinedList"/>
    <dgm:cxn modelId="{0CBB8562-23E8-46E5-8E72-95D7A3D57C6B}" srcId="{B29DA626-8FFB-41C4-9815-34878CBC2F8B}" destId="{DE4E2702-5199-44AE-AEFA-A61A4723C5E5}" srcOrd="4" destOrd="0" parTransId="{267BF876-4B5D-4E19-A7ED-D1CEC1C0D6E2}" sibTransId="{41433B39-4B94-4E8C-9CB1-E6182F0EE309}"/>
    <dgm:cxn modelId="{82E4E467-C60E-4BC7-B119-7C770841F7F1}" srcId="{B29DA626-8FFB-41C4-9815-34878CBC2F8B}" destId="{05592517-1106-48D1-957A-25C82E15F230}" srcOrd="2" destOrd="0" parTransId="{16ECF633-F455-450B-B1F9-14A98B920088}" sibTransId="{BFE2A962-B034-4E2D-9578-01F5B4C95145}"/>
    <dgm:cxn modelId="{05B6A19D-5D97-4AF6-BE3F-F069B134A9D9}" srcId="{B29DA626-8FFB-41C4-9815-34878CBC2F8B}" destId="{20E420A9-21D3-4F65-A47A-4D055181943C}" srcOrd="1" destOrd="0" parTransId="{18D4B97B-78E8-4B6D-845B-B3645E3B9809}" sibTransId="{65140AFE-A4B2-4847-9813-A3441485F338}"/>
    <dgm:cxn modelId="{16FD11A4-D500-47F5-98B5-0EAE853DBF14}" type="presOf" srcId="{95995C43-89A4-4571-9BCD-C33FBE8234E0}" destId="{6DBB2265-F975-4BB6-B4D7-50B56D56302D}" srcOrd="0" destOrd="0" presId="urn:microsoft.com/office/officeart/2008/layout/LinedList"/>
    <dgm:cxn modelId="{90A81FD8-36F5-4EAB-8DC0-F1A9B1798786}" type="presOf" srcId="{B29DA626-8FFB-41C4-9815-34878CBC2F8B}" destId="{9BB939F7-38F1-4740-AF8E-C71E01492E0E}" srcOrd="0" destOrd="0" presId="urn:microsoft.com/office/officeart/2008/layout/LinedList"/>
    <dgm:cxn modelId="{45971BDC-B140-46BF-99E6-93D330521DFE}" srcId="{B29DA626-8FFB-41C4-9815-34878CBC2F8B}" destId="{95995C43-89A4-4571-9BCD-C33FBE8234E0}" srcOrd="3" destOrd="0" parTransId="{9D40C144-1350-4E9C-B3E5-D9D4A382A79B}" sibTransId="{A026813A-1B9C-4C75-BA01-8A94D7542394}"/>
    <dgm:cxn modelId="{6479F9E1-DB9C-42A4-8D45-78F04930B0CF}" type="presOf" srcId="{CC227C12-AD6C-425E-BA3F-D36C97AD8BCF}" destId="{55474219-B053-40F7-B2E1-8827F3BBF732}" srcOrd="0" destOrd="0" presId="urn:microsoft.com/office/officeart/2008/layout/LinedList"/>
    <dgm:cxn modelId="{E96A0556-C2D9-40C2-AE43-C93D2D0D32C5}" type="presParOf" srcId="{9BB939F7-38F1-4740-AF8E-C71E01492E0E}" destId="{E4D28E8C-6CFA-4C78-9CCA-77721778EE5D}" srcOrd="0" destOrd="0" presId="urn:microsoft.com/office/officeart/2008/layout/LinedList"/>
    <dgm:cxn modelId="{EE4074E4-5F73-4344-9F41-3AA93DB80AAA}" type="presParOf" srcId="{9BB939F7-38F1-4740-AF8E-C71E01492E0E}" destId="{D5E22870-82F1-40FC-87DB-092660CFF926}" srcOrd="1" destOrd="0" presId="urn:microsoft.com/office/officeart/2008/layout/LinedList"/>
    <dgm:cxn modelId="{4222A341-50D6-41F2-BAFE-9A7CAC243EEB}" type="presParOf" srcId="{D5E22870-82F1-40FC-87DB-092660CFF926}" destId="{55474219-B053-40F7-B2E1-8827F3BBF732}" srcOrd="0" destOrd="0" presId="urn:microsoft.com/office/officeart/2008/layout/LinedList"/>
    <dgm:cxn modelId="{E8682358-8B20-42A9-9F04-1EFE083126B0}" type="presParOf" srcId="{D5E22870-82F1-40FC-87DB-092660CFF926}" destId="{8AD629B9-F86C-4546-8991-0858536D1E38}" srcOrd="1" destOrd="0" presId="urn:microsoft.com/office/officeart/2008/layout/LinedList"/>
    <dgm:cxn modelId="{02D84002-5A32-4BCC-ACCD-DC9207E187E3}" type="presParOf" srcId="{9BB939F7-38F1-4740-AF8E-C71E01492E0E}" destId="{8D018683-0456-4C0C-9EB2-6486C6DDA9D4}" srcOrd="2" destOrd="0" presId="urn:microsoft.com/office/officeart/2008/layout/LinedList"/>
    <dgm:cxn modelId="{72FB8EAA-B772-44B3-8EA4-13AB9E5958FB}" type="presParOf" srcId="{9BB939F7-38F1-4740-AF8E-C71E01492E0E}" destId="{89487CB9-B1E5-4755-8DB5-212F62E85477}" srcOrd="3" destOrd="0" presId="urn:microsoft.com/office/officeart/2008/layout/LinedList"/>
    <dgm:cxn modelId="{A879AC89-C8E2-486E-A4D9-1ED3F90CCBBA}" type="presParOf" srcId="{89487CB9-B1E5-4755-8DB5-212F62E85477}" destId="{A8E15F7D-8A87-4FB7-9492-9DAD5827581E}" srcOrd="0" destOrd="0" presId="urn:microsoft.com/office/officeart/2008/layout/LinedList"/>
    <dgm:cxn modelId="{D858FBD6-4B77-4D9A-820C-5593133AAFD8}" type="presParOf" srcId="{89487CB9-B1E5-4755-8DB5-212F62E85477}" destId="{F5D1F74B-17F7-4FC9-A1C2-F83978415CBA}" srcOrd="1" destOrd="0" presId="urn:microsoft.com/office/officeart/2008/layout/LinedList"/>
    <dgm:cxn modelId="{0484D85A-120C-4AAD-A8ED-0612ECAC5AD0}" type="presParOf" srcId="{9BB939F7-38F1-4740-AF8E-C71E01492E0E}" destId="{3E9E8DBC-10AE-4397-B729-E1F8D415339E}" srcOrd="4" destOrd="0" presId="urn:microsoft.com/office/officeart/2008/layout/LinedList"/>
    <dgm:cxn modelId="{124CF499-7C9F-4DCA-A3EA-68F71B759CB6}" type="presParOf" srcId="{9BB939F7-38F1-4740-AF8E-C71E01492E0E}" destId="{46D6439A-C000-4D47-B6FE-3C7ABBF1ACA1}" srcOrd="5" destOrd="0" presId="urn:microsoft.com/office/officeart/2008/layout/LinedList"/>
    <dgm:cxn modelId="{627C86E1-C883-4A2B-B061-5C0B8EFE4079}" type="presParOf" srcId="{46D6439A-C000-4D47-B6FE-3C7ABBF1ACA1}" destId="{BC4B63FC-3730-4C53-BAA9-5144821BF530}" srcOrd="0" destOrd="0" presId="urn:microsoft.com/office/officeart/2008/layout/LinedList"/>
    <dgm:cxn modelId="{7FA71735-E192-4FD7-A9FB-BA80BF18B53F}" type="presParOf" srcId="{46D6439A-C000-4D47-B6FE-3C7ABBF1ACA1}" destId="{A0A98769-ED6B-49CB-9DD8-C3FA1CC18490}" srcOrd="1" destOrd="0" presId="urn:microsoft.com/office/officeart/2008/layout/LinedList"/>
    <dgm:cxn modelId="{062415AE-38EC-4C3B-8FC7-4DE7AC853949}" type="presParOf" srcId="{9BB939F7-38F1-4740-AF8E-C71E01492E0E}" destId="{77E66D16-2FEA-47A5-B55D-C0326F919E76}" srcOrd="6" destOrd="0" presId="urn:microsoft.com/office/officeart/2008/layout/LinedList"/>
    <dgm:cxn modelId="{3F1B1033-1769-4E9F-AE3C-41BB8DEB4914}" type="presParOf" srcId="{9BB939F7-38F1-4740-AF8E-C71E01492E0E}" destId="{37CF0D94-DFB0-4C17-B973-6212365044DC}" srcOrd="7" destOrd="0" presId="urn:microsoft.com/office/officeart/2008/layout/LinedList"/>
    <dgm:cxn modelId="{E1021AAF-85F3-4BE4-8449-3B53E5971780}" type="presParOf" srcId="{37CF0D94-DFB0-4C17-B973-6212365044DC}" destId="{6DBB2265-F975-4BB6-B4D7-50B56D56302D}" srcOrd="0" destOrd="0" presId="urn:microsoft.com/office/officeart/2008/layout/LinedList"/>
    <dgm:cxn modelId="{B78F452D-5ECA-435A-BC86-505E87E365AD}" type="presParOf" srcId="{37CF0D94-DFB0-4C17-B973-6212365044DC}" destId="{990178E9-B9E2-43C0-B896-E4D98F403131}" srcOrd="1" destOrd="0" presId="urn:microsoft.com/office/officeart/2008/layout/LinedList"/>
    <dgm:cxn modelId="{D538BC2D-BFB6-467F-BB83-52DD4C30BEF7}" type="presParOf" srcId="{9BB939F7-38F1-4740-AF8E-C71E01492E0E}" destId="{8F231F6D-D9A1-430A-AFA3-6F18D6F9C524}" srcOrd="8" destOrd="0" presId="urn:microsoft.com/office/officeart/2008/layout/LinedList"/>
    <dgm:cxn modelId="{1C58D05E-2771-4E5F-AE32-666AB9AE1779}" type="presParOf" srcId="{9BB939F7-38F1-4740-AF8E-C71E01492E0E}" destId="{42C8A41E-8105-45AC-BF9A-E835C1B33BB2}" srcOrd="9" destOrd="0" presId="urn:microsoft.com/office/officeart/2008/layout/LinedList"/>
    <dgm:cxn modelId="{9B98B558-7F99-4CB2-A63A-87F61856194D}" type="presParOf" srcId="{42C8A41E-8105-45AC-BF9A-E835C1B33BB2}" destId="{D2F51818-4EDF-48D9-A978-1CA744EA1325}" srcOrd="0" destOrd="0" presId="urn:microsoft.com/office/officeart/2008/layout/LinedList"/>
    <dgm:cxn modelId="{49A2321C-2CBA-41B1-8259-A4B91C2FEFB2}" type="presParOf" srcId="{42C8A41E-8105-45AC-BF9A-E835C1B33BB2}" destId="{F35D880C-183B-4649-A4EB-98A3B996F82F}" srcOrd="1" destOrd="0" presId="urn:microsoft.com/office/officeart/2008/layout/LinedList"/>
    <dgm:cxn modelId="{9B70652B-7D89-4679-9217-26E76626CDE8}" type="presParOf" srcId="{9BB939F7-38F1-4740-AF8E-C71E01492E0E}" destId="{652BBFB5-B13D-4D2A-BBBC-41586316A284}" srcOrd="10" destOrd="0" presId="urn:microsoft.com/office/officeart/2008/layout/LinedList"/>
    <dgm:cxn modelId="{B4CEBB35-8E95-4623-B919-671AA473FB8E}" type="presParOf" srcId="{9BB939F7-38F1-4740-AF8E-C71E01492E0E}" destId="{49A512EF-FF74-4B1E-8831-EE2E254E4E03}" srcOrd="11" destOrd="0" presId="urn:microsoft.com/office/officeart/2008/layout/LinedList"/>
    <dgm:cxn modelId="{6748F9BC-8CE1-483E-8836-E9993681CC28}" type="presParOf" srcId="{49A512EF-FF74-4B1E-8831-EE2E254E4E03}" destId="{DECF5D01-A771-476E-A8B2-8B0923F3705F}" srcOrd="0" destOrd="0" presId="urn:microsoft.com/office/officeart/2008/layout/LinedList"/>
    <dgm:cxn modelId="{B96212D3-65BE-4F02-A054-55ABCC57AD36}" type="presParOf" srcId="{49A512EF-FF74-4B1E-8831-EE2E254E4E03}" destId="{735069D3-1830-435B-A2D3-FF7EDBCDEDC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28E8C-6CFA-4C78-9CCA-77721778EE5D}">
      <dsp:nvSpPr>
        <dsp:cNvPr id="0" name=""/>
        <dsp:cNvSpPr/>
      </dsp:nvSpPr>
      <dsp:spPr>
        <a:xfrm>
          <a:off x="0" y="2627"/>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74219-B053-40F7-B2E1-8827F3BBF732}">
      <dsp:nvSpPr>
        <dsp:cNvPr id="0" name=""/>
        <dsp:cNvSpPr/>
      </dsp:nvSpPr>
      <dsp:spPr>
        <a:xfrm>
          <a:off x="0" y="2627"/>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Russian hacking group Fancy Bear/APT 28</a:t>
          </a:r>
        </a:p>
      </dsp:txBody>
      <dsp:txXfrm>
        <a:off x="0" y="2627"/>
        <a:ext cx="3285105" cy="895991"/>
      </dsp:txXfrm>
    </dsp:sp>
    <dsp:sp modelId="{8D018683-0456-4C0C-9EB2-6486C6DDA9D4}">
      <dsp:nvSpPr>
        <dsp:cNvPr id="0" name=""/>
        <dsp:cNvSpPr/>
      </dsp:nvSpPr>
      <dsp:spPr>
        <a:xfrm>
          <a:off x="0" y="898618"/>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15F7D-8A87-4FB7-9492-9DAD5827581E}">
      <dsp:nvSpPr>
        <dsp:cNvPr id="0" name=""/>
        <dsp:cNvSpPr/>
      </dsp:nvSpPr>
      <dsp:spPr>
        <a:xfrm>
          <a:off x="0" y="898618"/>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Infiltrated Satcom Provider ViaSat</a:t>
          </a:r>
        </a:p>
      </dsp:txBody>
      <dsp:txXfrm>
        <a:off x="0" y="898618"/>
        <a:ext cx="3285105" cy="895991"/>
      </dsp:txXfrm>
    </dsp:sp>
    <dsp:sp modelId="{3E9E8DBC-10AE-4397-B729-E1F8D415339E}">
      <dsp:nvSpPr>
        <dsp:cNvPr id="0" name=""/>
        <dsp:cNvSpPr/>
      </dsp:nvSpPr>
      <dsp:spPr>
        <a:xfrm>
          <a:off x="0" y="1794610"/>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B63FC-3730-4C53-BAA9-5144821BF530}">
      <dsp:nvSpPr>
        <dsp:cNvPr id="0" name=""/>
        <dsp:cNvSpPr/>
      </dsp:nvSpPr>
      <dsp:spPr>
        <a:xfrm>
          <a:off x="0" y="1794610"/>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Attacker exploited Skylogic's VPN appliance</a:t>
          </a:r>
        </a:p>
      </dsp:txBody>
      <dsp:txXfrm>
        <a:off x="0" y="1794610"/>
        <a:ext cx="3285105" cy="895991"/>
      </dsp:txXfrm>
    </dsp:sp>
    <dsp:sp modelId="{77E66D16-2FEA-47A5-B55D-C0326F919E76}">
      <dsp:nvSpPr>
        <dsp:cNvPr id="0" name=""/>
        <dsp:cNvSpPr/>
      </dsp:nvSpPr>
      <dsp:spPr>
        <a:xfrm>
          <a:off x="0" y="2690601"/>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BB2265-F975-4BB6-B4D7-50B56D56302D}">
      <dsp:nvSpPr>
        <dsp:cNvPr id="0" name=""/>
        <dsp:cNvSpPr/>
      </dsp:nvSpPr>
      <dsp:spPr>
        <a:xfrm>
          <a:off x="0" y="2690601"/>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Remote access to KA-SAT's network management segment</a:t>
          </a:r>
        </a:p>
      </dsp:txBody>
      <dsp:txXfrm>
        <a:off x="0" y="2690601"/>
        <a:ext cx="3285105" cy="895991"/>
      </dsp:txXfrm>
    </dsp:sp>
    <dsp:sp modelId="{8F231F6D-D9A1-430A-AFA3-6F18D6F9C524}">
      <dsp:nvSpPr>
        <dsp:cNvPr id="0" name=""/>
        <dsp:cNvSpPr/>
      </dsp:nvSpPr>
      <dsp:spPr>
        <a:xfrm>
          <a:off x="0" y="3586592"/>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51818-4EDF-48D9-A978-1CA744EA1325}">
      <dsp:nvSpPr>
        <dsp:cNvPr id="0" name=""/>
        <dsp:cNvSpPr/>
      </dsp:nvSpPr>
      <dsp:spPr>
        <a:xfrm>
          <a:off x="0" y="3586592"/>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Overwrote key data in the flash memory on the SurfBeam modems</a:t>
          </a:r>
        </a:p>
      </dsp:txBody>
      <dsp:txXfrm>
        <a:off x="0" y="3586592"/>
        <a:ext cx="3285105" cy="895991"/>
      </dsp:txXfrm>
    </dsp:sp>
    <dsp:sp modelId="{652BBFB5-B13D-4D2A-BBBC-41586316A284}">
      <dsp:nvSpPr>
        <dsp:cNvPr id="0" name=""/>
        <dsp:cNvSpPr/>
      </dsp:nvSpPr>
      <dsp:spPr>
        <a:xfrm>
          <a:off x="0" y="4482584"/>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F5D01-A771-476E-A8B2-8B0923F3705F}">
      <dsp:nvSpPr>
        <dsp:cNvPr id="0" name=""/>
        <dsp:cNvSpPr/>
      </dsp:nvSpPr>
      <dsp:spPr>
        <a:xfrm>
          <a:off x="0" y="4482584"/>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10k Viasat modems</a:t>
          </a:r>
        </a:p>
      </dsp:txBody>
      <dsp:txXfrm>
        <a:off x="0" y="4482584"/>
        <a:ext cx="3285105" cy="89599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BE258-DEB0-4F78-A16E-8D9B786C8468}" type="datetimeFigureOut">
              <a:rPr lang="en-US" smtClean="0"/>
              <a:t>10/25/25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C5B864-DF6F-459A-9630-A542933DBE41}" type="slidenum">
              <a:rPr lang="en-US" smtClean="0"/>
              <a:t>‹#›</a:t>
            </a:fld>
            <a:endParaRPr lang="en-US" dirty="0"/>
          </a:p>
        </p:txBody>
      </p:sp>
    </p:spTree>
    <p:extLst>
      <p:ext uri="{BB962C8B-B14F-4D97-AF65-F5344CB8AC3E}">
        <p14:creationId xmlns:p14="http://schemas.microsoft.com/office/powerpoint/2010/main" val="2396094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A3D3F"/>
                </a:solidFill>
                <a:effectLst/>
                <a:latin typeface="Roboto" panose="02000000000000000000" pitchFamily="2" charset="0"/>
              </a:rPr>
              <a:t>Cyberattacks on Satellites </a:t>
            </a:r>
            <a:r>
              <a:rPr lang="en-US" b="1" i="1" dirty="0">
                <a:solidFill>
                  <a:srgbClr val="3A3D3F"/>
                </a:solidFill>
                <a:effectLst/>
                <a:latin typeface="Libre Baskerville" panose="020B0604020202020204" pitchFamily="2" charset="0"/>
              </a:rPr>
              <a:t>An Underestimated Political Threat</a:t>
            </a:r>
          </a:p>
          <a:p>
            <a:endParaRPr lang="en-US" dirty="0"/>
          </a:p>
          <a:p>
            <a:r>
              <a:rPr lang="en-US" dirty="0"/>
              <a:t>https://www.lse.ac.uk/ideas/projects/space-policy/publications/Cyberattacks-on-Satellites</a:t>
            </a:r>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3</a:t>
            </a:fld>
            <a:endParaRPr lang="en-US" dirty="0"/>
          </a:p>
        </p:txBody>
      </p:sp>
    </p:spTree>
    <p:extLst>
      <p:ext uri="{BB962C8B-B14F-4D97-AF65-F5344CB8AC3E}">
        <p14:creationId xmlns:p14="http://schemas.microsoft.com/office/powerpoint/2010/main" val="2359096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5000"/>
                    <a:lumOff val="5000"/>
                  </a:schemeClr>
                </a:solidFill>
              </a:rPr>
              <a:t>https://oig.nasa.gov/docs/IG-19-022.pdf</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C5B864-DF6F-459A-9630-A542933DBE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675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 https://www.nasa.gov/mission_pages/terra/spacecraft/index.html </a:t>
            </a:r>
          </a:p>
          <a:p>
            <a:endParaRPr lang="en-US" dirty="0"/>
          </a:p>
          <a:p>
            <a:r>
              <a:rPr lang="en-US" dirty="0"/>
              <a:t>Landsat-7 https://landsat.gsfc.nasa.gov/satellites/landsat-7/ </a:t>
            </a:r>
          </a:p>
          <a:p>
            <a:endParaRPr lang="en-US" dirty="0"/>
          </a:p>
          <a:p>
            <a:r>
              <a:rPr lang="en-US" dirty="0"/>
              <a:t>https://www.dailymail.co.uk/news/article-2062755/Real-life-Star-Wars-Were-Chinese-hackers-attacks-U-S-military-satellites.html</a:t>
            </a:r>
          </a:p>
          <a:p>
            <a:endParaRPr lang="en-US" dirty="0"/>
          </a:p>
          <a:p>
            <a:r>
              <a:rPr lang="en-US" dirty="0"/>
              <a:t>https://www.theguardian.com/technology/2011/oct/27/chinese-hacking-us-satellites-suspected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19</a:t>
            </a:fld>
            <a:endParaRPr lang="en-US" dirty="0"/>
          </a:p>
        </p:txBody>
      </p:sp>
    </p:spTree>
    <p:extLst>
      <p:ext uri="{BB962C8B-B14F-4D97-AF65-F5344CB8AC3E}">
        <p14:creationId xmlns:p14="http://schemas.microsoft.com/office/powerpoint/2010/main" val="1127536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A History of Software Supply Chain Attacks </a:t>
            </a:r>
            <a:r>
              <a:rPr lang="en-US" dirty="0"/>
              <a:t>https://www.sonatype.com/resources/vulnerability-timeline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Lato" panose="020F0502020204030203" pitchFamily="34" charset="0"/>
              </a:rPr>
              <a:t>GhostSec Targeting Satellite Receivers </a:t>
            </a:r>
            <a:r>
              <a:rPr lang="en-US" dirty="0"/>
              <a:t>https://blog.cyble.com/2023/03/27/ghostsec-targeting-satellite-receivers/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OTORIO reveals GhostSec hacktivist group now targets Iranian ICS in support of Hijab protests </a:t>
            </a:r>
            <a:r>
              <a:rPr lang="en-US" dirty="0"/>
              <a:t>https://industrialcyber.co/news/otorio-reveals-ghostsec-hacktivist-group-now-targets-iranian-ics-in-support-of-hijab-protests/ </a:t>
            </a:r>
          </a:p>
          <a:p>
            <a:endParaRPr lang="en-US" dirty="0"/>
          </a:p>
          <a:p>
            <a:r>
              <a:rPr lang="en-US" b="1" dirty="0"/>
              <a:t>Dragos’ third quarter data says ransomware continues as one of most threatening financial and operational risks to industrial organizations</a:t>
            </a:r>
          </a:p>
          <a:p>
            <a:r>
              <a:rPr lang="en-US" dirty="0"/>
              <a:t>https://industrialcyber.co/ransomware/dragos-third-quarter-data-says-ransomware-continues-as-one-of-most-threatening-financial-and-operational-risks-to-industrial-organizations/</a:t>
            </a:r>
          </a:p>
          <a:p>
            <a:endParaRPr lang="en-US" dirty="0"/>
          </a:p>
          <a:p>
            <a:r>
              <a:rPr lang="en-US" b="1" dirty="0"/>
              <a:t>GhostSec hackers target satellite receivers, as threats toward satellite communication networks gradually rise</a:t>
            </a:r>
          </a:p>
          <a:p>
            <a:r>
              <a:rPr lang="en-US" dirty="0"/>
              <a:t>https://industrialcyber.co/threat-landscape/ghostsec-hackers-target-satellite-receivers-as-threats-toward-satellite-communication-networks-gradually-rise/</a:t>
            </a:r>
          </a:p>
          <a:p>
            <a:endParaRPr lang="en-US" dirty="0"/>
          </a:p>
          <a:p>
            <a:r>
              <a:rPr lang="en-US" b="1" dirty="0"/>
              <a:t>The Growing Risk of a Major Satellite Cyber Attack </a:t>
            </a:r>
            <a:r>
              <a:rPr lang="en-US" dirty="0"/>
              <a:t>https://interactive.satellitetoday.com/the-growing-risk-of-a-major-satellite-cyber-attack/</a:t>
            </a:r>
          </a:p>
        </p:txBody>
      </p:sp>
      <p:sp>
        <p:nvSpPr>
          <p:cNvPr id="4" name="Slide Number Placeholder 3"/>
          <p:cNvSpPr>
            <a:spLocks noGrp="1"/>
          </p:cNvSpPr>
          <p:nvPr>
            <p:ph type="sldNum" sz="quarter" idx="5"/>
          </p:nvPr>
        </p:nvSpPr>
        <p:spPr/>
        <p:txBody>
          <a:bodyPr/>
          <a:lstStyle/>
          <a:p>
            <a:fld id="{65C5B864-DF6F-459A-9630-A542933DBE41}" type="slidenum">
              <a:rPr lang="en-US" smtClean="0"/>
              <a:t>20</a:t>
            </a:fld>
            <a:endParaRPr lang="en-US" dirty="0"/>
          </a:p>
        </p:txBody>
      </p:sp>
    </p:spTree>
    <p:extLst>
      <p:ext uri="{BB962C8B-B14F-4D97-AF65-F5344CB8AC3E}">
        <p14:creationId xmlns:p14="http://schemas.microsoft.com/office/powerpoint/2010/main" val="359126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https://www.satellitetoday.com/cybersecurity/2022/04/11/experts-say-viasat-cyber-attacks-exposed-ground-terminal-satellite-supply-chain-vulnerabilities/</a:t>
            </a:r>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21</a:t>
            </a:fld>
            <a:endParaRPr lang="en-US" dirty="0"/>
          </a:p>
        </p:txBody>
      </p:sp>
    </p:spTree>
    <p:extLst>
      <p:ext uri="{BB962C8B-B14F-4D97-AF65-F5344CB8AC3E}">
        <p14:creationId xmlns:p14="http://schemas.microsoft.com/office/powerpoint/2010/main" val="100152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https://eclypsium.com/blog/endpoint-firmware-attack-timeline-introduction/ </a:t>
            </a:r>
          </a:p>
          <a:p>
            <a:endParaRPr lang="en-US" dirty="0"/>
          </a:p>
          <a:p>
            <a:r>
              <a:rPr lang="en-US" dirty="0"/>
              <a:t>https://securelist.com/moonbounce-the-dark-side-of-uefi-firmware/105468/</a:t>
            </a:r>
          </a:p>
          <a:p>
            <a:endParaRPr lang="en-US" dirty="0"/>
          </a:p>
          <a:p>
            <a:r>
              <a:rPr lang="en-US" dirty="0"/>
              <a:t>https://www.reuters.com/article/us-china-cyber-moonlighters-idUSKCN1UX1JE</a:t>
            </a:r>
          </a:p>
          <a:p>
            <a:endParaRPr lang="en-US" dirty="0"/>
          </a:p>
          <a:p>
            <a:r>
              <a:rPr lang="en-US" dirty="0"/>
              <a:t>https://securelist.com/moonbounce-the-dark-side-of-uefi-firmware/105468/</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22</a:t>
            </a:fld>
            <a:endParaRPr lang="en-US" dirty="0"/>
          </a:p>
        </p:txBody>
      </p:sp>
    </p:spTree>
    <p:extLst>
      <p:ext uri="{BB962C8B-B14F-4D97-AF65-F5344CB8AC3E}">
        <p14:creationId xmlns:p14="http://schemas.microsoft.com/office/powerpoint/2010/main" val="1805010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23</a:t>
            </a:fld>
            <a:endParaRPr lang="en-US" dirty="0"/>
          </a:p>
        </p:txBody>
      </p:sp>
    </p:spTree>
    <p:extLst>
      <p:ext uri="{BB962C8B-B14F-4D97-AF65-F5344CB8AC3E}">
        <p14:creationId xmlns:p14="http://schemas.microsoft.com/office/powerpoint/2010/main" val="384299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https://m.koreaherald.com/view.php?ud=20220413000743\</a:t>
            </a:r>
          </a:p>
          <a:p>
            <a:endParaRPr lang="en-US" dirty="0"/>
          </a:p>
          <a:p>
            <a:r>
              <a:rPr lang="en-US" dirty="0"/>
              <a:t>https://www.ausa.org/sites/default/files/publications/LWP-115-Satellite-and-Ground-Communication-Systems-Space-and-Electronic-Warfare-Threats-to-the-United-States-Army.pdf</a:t>
            </a:r>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24</a:t>
            </a:fld>
            <a:endParaRPr lang="en-US" dirty="0"/>
          </a:p>
        </p:txBody>
      </p:sp>
    </p:spTree>
    <p:extLst>
      <p:ext uri="{BB962C8B-B14F-4D97-AF65-F5344CB8AC3E}">
        <p14:creationId xmlns:p14="http://schemas.microsoft.com/office/powerpoint/2010/main" val="2280957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26</a:t>
            </a:fld>
            <a:endParaRPr lang="en-US" dirty="0"/>
          </a:p>
        </p:txBody>
      </p:sp>
    </p:spTree>
    <p:extLst>
      <p:ext uri="{BB962C8B-B14F-4D97-AF65-F5344CB8AC3E}">
        <p14:creationId xmlns:p14="http://schemas.microsoft.com/office/powerpoint/2010/main" val="2916893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27</a:t>
            </a:fld>
            <a:endParaRPr lang="en-US" dirty="0"/>
          </a:p>
        </p:txBody>
      </p:sp>
    </p:spTree>
    <p:extLst>
      <p:ext uri="{BB962C8B-B14F-4D97-AF65-F5344CB8AC3E}">
        <p14:creationId xmlns:p14="http://schemas.microsoft.com/office/powerpoint/2010/main" val="1061226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https://github.com/telekom-security/tpotce</a:t>
            </a:r>
          </a:p>
        </p:txBody>
      </p:sp>
      <p:sp>
        <p:nvSpPr>
          <p:cNvPr id="4" name="Slide Number Placeholder 3"/>
          <p:cNvSpPr>
            <a:spLocks noGrp="1"/>
          </p:cNvSpPr>
          <p:nvPr>
            <p:ph type="sldNum" sz="quarter" idx="5"/>
          </p:nvPr>
        </p:nvSpPr>
        <p:spPr/>
        <p:txBody>
          <a:bodyPr/>
          <a:lstStyle/>
          <a:p>
            <a:fld id="{65C5B864-DF6F-459A-9630-A542933DBE41}" type="slidenum">
              <a:rPr lang="en-US" smtClean="0"/>
              <a:t>28</a:t>
            </a:fld>
            <a:endParaRPr lang="en-US" dirty="0"/>
          </a:p>
        </p:txBody>
      </p:sp>
    </p:spTree>
    <p:extLst>
      <p:ext uri="{BB962C8B-B14F-4D97-AF65-F5344CB8AC3E}">
        <p14:creationId xmlns:p14="http://schemas.microsoft.com/office/powerpoint/2010/main" val="3933104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TOTUM</a:t>
            </a:r>
            <a:r>
              <a:rPr lang="en-US" dirty="0"/>
              <a:t> https://totum.global/solution/</a:t>
            </a:r>
          </a:p>
          <a:p>
            <a:endParaRPr lang="en-US" dirty="0"/>
          </a:p>
          <a:p>
            <a:r>
              <a:rPr lang="en-US" b="1" dirty="0"/>
              <a:t>ROCKETLAB</a:t>
            </a:r>
            <a:r>
              <a:rPr lang="en-US" dirty="0"/>
              <a:t> https://www.rocketlabusa.com/</a:t>
            </a:r>
          </a:p>
          <a:p>
            <a:endParaRPr lang="en-US" dirty="0"/>
          </a:p>
          <a:p>
            <a:r>
              <a:rPr lang="en-US" b="1" dirty="0"/>
              <a:t>ASTROSCALE</a:t>
            </a:r>
            <a:r>
              <a:rPr lang="en-US" dirty="0"/>
              <a:t> https://astroscale.com/ </a:t>
            </a:r>
          </a:p>
          <a:p>
            <a:endParaRPr lang="en-US" dirty="0"/>
          </a:p>
          <a:p>
            <a:r>
              <a:rPr lang="en-US" b="1" dirty="0"/>
              <a:t>RelativitySpace </a:t>
            </a:r>
            <a:r>
              <a:rPr lang="en-US" dirty="0"/>
              <a:t> https://www.relativityspace.com/</a:t>
            </a:r>
          </a:p>
          <a:p>
            <a:endParaRPr lang="en-US" dirty="0"/>
          </a:p>
          <a:p>
            <a:r>
              <a:rPr lang="en-US" b="1" dirty="0"/>
              <a:t>SPACEX Starship </a:t>
            </a:r>
            <a:r>
              <a:rPr lang="en-US" dirty="0"/>
              <a:t>https://www.spacex.com/vehicles/starship/ </a:t>
            </a:r>
          </a:p>
          <a:p>
            <a:endParaRPr lang="en-US" dirty="0"/>
          </a:p>
          <a:p>
            <a:r>
              <a:rPr lang="en-US" b="1" dirty="0"/>
              <a:t>Planet</a:t>
            </a:r>
            <a:r>
              <a:rPr lang="en-US" dirty="0"/>
              <a:t> https://www.planet.com/</a:t>
            </a:r>
          </a:p>
          <a:p>
            <a:endParaRPr lang="en-US" dirty="0"/>
          </a:p>
          <a:p>
            <a:r>
              <a:rPr lang="en-US" b="1" dirty="0"/>
              <a:t>NASA Artemis </a:t>
            </a:r>
            <a:r>
              <a:rPr lang="en-US" dirty="0"/>
              <a:t>https://www.nasa.gov/specials/artemis/ </a:t>
            </a:r>
          </a:p>
          <a:p>
            <a:endParaRPr lang="en-US" dirty="0"/>
          </a:p>
          <a:p>
            <a:r>
              <a:rPr lang="en-US" b="1" dirty="0"/>
              <a:t>SATELIOT</a:t>
            </a:r>
            <a:r>
              <a:rPr lang="en-US" dirty="0"/>
              <a:t> https://sateliot.space/en/</a:t>
            </a:r>
          </a:p>
          <a:p>
            <a:endParaRPr lang="en-US" dirty="0"/>
          </a:p>
          <a:p>
            <a:r>
              <a:rPr lang="en-US" dirty="0"/>
              <a:t>https://spacenews.com/op-ed-nb-5g-iot-is-the-next-big-thing-in-the-space-industry/ </a:t>
            </a:r>
          </a:p>
          <a:p>
            <a:endParaRPr lang="en-US" dirty="0"/>
          </a:p>
          <a:p>
            <a:r>
              <a:rPr lang="en-US" dirty="0"/>
              <a:t>https://</a:t>
            </a:r>
            <a:r>
              <a:rPr lang="en-US" dirty="0" err="1"/>
              <a:t>www.mordorintelligence.com</a:t>
            </a:r>
            <a:r>
              <a:rPr lang="en-US" dirty="0"/>
              <a:t>/industry-reports/global-satellite-communication-market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5</a:t>
            </a:fld>
            <a:endParaRPr lang="en-US" dirty="0"/>
          </a:p>
        </p:txBody>
      </p:sp>
    </p:spTree>
    <p:extLst>
      <p:ext uri="{BB962C8B-B14F-4D97-AF65-F5344CB8AC3E}">
        <p14:creationId xmlns:p14="http://schemas.microsoft.com/office/powerpoint/2010/main" val="309139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1C07F-C73F-862D-4EA5-C7DA239E3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C777C-D963-7FB0-2AF2-760540D5B4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B3BFE6-887C-CE47-E6F0-82C292260938}"/>
              </a:ext>
            </a:extLst>
          </p:cNvPr>
          <p:cNvSpPr>
            <a:spLocks noGrp="1"/>
          </p:cNvSpPr>
          <p:nvPr>
            <p:ph type="body" idx="1"/>
          </p:nvPr>
        </p:nvSpPr>
        <p:spPr/>
        <p:txBody>
          <a:bodyPr/>
          <a:lstStyle/>
          <a:p>
            <a:r>
              <a:rPr lang="en-US" dirty="0"/>
              <a:t>https://github.com/telekom-security/tpotce</a:t>
            </a:r>
          </a:p>
        </p:txBody>
      </p:sp>
      <p:sp>
        <p:nvSpPr>
          <p:cNvPr id="4" name="Slide Number Placeholder 3">
            <a:extLst>
              <a:ext uri="{FF2B5EF4-FFF2-40B4-BE49-F238E27FC236}">
                <a16:creationId xmlns:a16="http://schemas.microsoft.com/office/drawing/2014/main" id="{79786F43-FCDC-06B6-C850-7716CDAFA45F}"/>
              </a:ext>
            </a:extLst>
          </p:cNvPr>
          <p:cNvSpPr>
            <a:spLocks noGrp="1"/>
          </p:cNvSpPr>
          <p:nvPr>
            <p:ph type="sldNum" sz="quarter" idx="5"/>
          </p:nvPr>
        </p:nvSpPr>
        <p:spPr/>
        <p:txBody>
          <a:bodyPr/>
          <a:lstStyle/>
          <a:p>
            <a:fld id="{65C5B864-DF6F-459A-9630-A542933DBE41}" type="slidenum">
              <a:rPr lang="en-US" smtClean="0"/>
              <a:t>29</a:t>
            </a:fld>
            <a:endParaRPr lang="en-US" dirty="0"/>
          </a:p>
        </p:txBody>
      </p:sp>
    </p:spTree>
    <p:extLst>
      <p:ext uri="{BB962C8B-B14F-4D97-AF65-F5344CB8AC3E}">
        <p14:creationId xmlns:p14="http://schemas.microsoft.com/office/powerpoint/2010/main" val="1140236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https://www.cisa.gov/news-events/cybersecurity-advisories/aa22-076a</a:t>
            </a:r>
          </a:p>
          <a:p>
            <a:endParaRPr lang="en-US" dirty="0"/>
          </a:p>
          <a:p>
            <a:r>
              <a:rPr lang="en-US" dirty="0"/>
              <a:t>https://www.cisa.gov/shields-up</a:t>
            </a:r>
          </a:p>
        </p:txBody>
      </p:sp>
      <p:sp>
        <p:nvSpPr>
          <p:cNvPr id="4" name="Slide Number Placeholder 3"/>
          <p:cNvSpPr>
            <a:spLocks noGrp="1"/>
          </p:cNvSpPr>
          <p:nvPr>
            <p:ph type="sldNum" sz="quarter" idx="5"/>
          </p:nvPr>
        </p:nvSpPr>
        <p:spPr/>
        <p:txBody>
          <a:bodyPr/>
          <a:lstStyle/>
          <a:p>
            <a:fld id="{65C5B864-DF6F-459A-9630-A542933DBE41}" type="slidenum">
              <a:rPr lang="en-US" smtClean="0"/>
              <a:t>30</a:t>
            </a:fld>
            <a:endParaRPr lang="en-US" dirty="0"/>
          </a:p>
        </p:txBody>
      </p:sp>
    </p:spTree>
    <p:extLst>
      <p:ext uri="{BB962C8B-B14F-4D97-AF65-F5344CB8AC3E}">
        <p14:creationId xmlns:p14="http://schemas.microsoft.com/office/powerpoint/2010/main" val="1381052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https://www.nesdis.noaa.gov/s3/2022-08/1.%20ACCRES%20-%20Space%20ISAC%20Brief.pdf</a:t>
            </a:r>
          </a:p>
        </p:txBody>
      </p:sp>
      <p:sp>
        <p:nvSpPr>
          <p:cNvPr id="4" name="Slide Number Placeholder 3"/>
          <p:cNvSpPr>
            <a:spLocks noGrp="1"/>
          </p:cNvSpPr>
          <p:nvPr>
            <p:ph type="sldNum" sz="quarter" idx="5"/>
          </p:nvPr>
        </p:nvSpPr>
        <p:spPr/>
        <p:txBody>
          <a:bodyPr/>
          <a:lstStyle/>
          <a:p>
            <a:fld id="{65C5B864-DF6F-459A-9630-A542933DBE41}" type="slidenum">
              <a:rPr lang="en-US" smtClean="0"/>
              <a:t>32</a:t>
            </a:fld>
            <a:endParaRPr lang="en-US" dirty="0"/>
          </a:p>
        </p:txBody>
      </p:sp>
    </p:spTree>
    <p:extLst>
      <p:ext uri="{BB962C8B-B14F-4D97-AF65-F5344CB8AC3E}">
        <p14:creationId xmlns:p14="http://schemas.microsoft.com/office/powerpoint/2010/main" val="154800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33</a:t>
            </a:fld>
            <a:endParaRPr lang="en-US" dirty="0"/>
          </a:p>
        </p:txBody>
      </p:sp>
    </p:spTree>
    <p:extLst>
      <p:ext uri="{BB962C8B-B14F-4D97-AF65-F5344CB8AC3E}">
        <p14:creationId xmlns:p14="http://schemas.microsoft.com/office/powerpoint/2010/main" val="380714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6</a:t>
            </a:fld>
            <a:endParaRPr lang="en-US" dirty="0"/>
          </a:p>
        </p:txBody>
      </p:sp>
    </p:spTree>
    <p:extLst>
      <p:ext uri="{BB962C8B-B14F-4D97-AF65-F5344CB8AC3E}">
        <p14:creationId xmlns:p14="http://schemas.microsoft.com/office/powerpoint/2010/main" val="347875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9</a:t>
            </a:fld>
            <a:endParaRPr lang="en-US" dirty="0"/>
          </a:p>
        </p:txBody>
      </p:sp>
    </p:spTree>
    <p:extLst>
      <p:ext uri="{BB962C8B-B14F-4D97-AF65-F5344CB8AC3E}">
        <p14:creationId xmlns:p14="http://schemas.microsoft.com/office/powerpoint/2010/main" val="286793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10</a:t>
            </a:fld>
            <a:endParaRPr lang="en-US" dirty="0"/>
          </a:p>
        </p:txBody>
      </p:sp>
    </p:spTree>
    <p:extLst>
      <p:ext uri="{BB962C8B-B14F-4D97-AF65-F5344CB8AC3E}">
        <p14:creationId xmlns:p14="http://schemas.microsoft.com/office/powerpoint/2010/main" val="300943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https://satelliteprome.com/news/operators/satellite/software-defined-satellites-shaping-the-future-of-communications/</a:t>
            </a:r>
          </a:p>
          <a:p>
            <a:endParaRPr lang="en-US" dirty="0"/>
          </a:p>
          <a:p>
            <a:r>
              <a:rPr lang="en-US" dirty="0"/>
              <a:t>https://www.satellitetoday.com/innovation/2019/03/21/lockheed-martin-accelerates-transition-to-software-defined-space/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13</a:t>
            </a:fld>
            <a:endParaRPr lang="en-US" dirty="0"/>
          </a:p>
        </p:txBody>
      </p:sp>
    </p:spTree>
    <p:extLst>
      <p:ext uri="{BB962C8B-B14F-4D97-AF65-F5344CB8AC3E}">
        <p14:creationId xmlns:p14="http://schemas.microsoft.com/office/powerpoint/2010/main" val="361600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B341-887D-5E74-2CCD-CF662AD4E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9AE12-0135-C2DF-0071-B1BD3EE11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D59FC-9443-F73E-A2DB-D5DBFB56C0F8}"/>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B49BC64-2F51-2E3E-40F7-6A47A4990E7E}"/>
              </a:ext>
            </a:extLst>
          </p:cNvPr>
          <p:cNvSpPr>
            <a:spLocks noGrp="1"/>
          </p:cNvSpPr>
          <p:nvPr>
            <p:ph type="sldNum" sz="quarter" idx="5"/>
          </p:nvPr>
        </p:nvSpPr>
        <p:spPr/>
        <p:txBody>
          <a:bodyPr/>
          <a:lstStyle/>
          <a:p>
            <a:fld id="{65C5B864-DF6F-459A-9630-A542933DBE41}" type="slidenum">
              <a:rPr lang="en-US" smtClean="0"/>
              <a:t>14</a:t>
            </a:fld>
            <a:endParaRPr lang="en-US" dirty="0"/>
          </a:p>
        </p:txBody>
      </p:sp>
    </p:spTree>
    <p:extLst>
      <p:ext uri="{BB962C8B-B14F-4D97-AF65-F5344CB8AC3E}">
        <p14:creationId xmlns:p14="http://schemas.microsoft.com/office/powerpoint/2010/main" val="844786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45131-DA91-110A-2F0C-6623318EA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1EB4F-105D-598A-A185-FBDB4F812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CC151-29C6-43CA-D7AE-0EBBEA24614F}"/>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9D73FE5-0A20-A59B-9C56-97AA036E3068}"/>
              </a:ext>
            </a:extLst>
          </p:cNvPr>
          <p:cNvSpPr>
            <a:spLocks noGrp="1"/>
          </p:cNvSpPr>
          <p:nvPr>
            <p:ph type="sldNum" sz="quarter" idx="5"/>
          </p:nvPr>
        </p:nvSpPr>
        <p:spPr/>
        <p:txBody>
          <a:bodyPr/>
          <a:lstStyle/>
          <a:p>
            <a:fld id="{65C5B864-DF6F-459A-9630-A542933DBE41}" type="slidenum">
              <a:rPr lang="en-US" smtClean="0"/>
              <a:t>15</a:t>
            </a:fld>
            <a:endParaRPr lang="en-US" dirty="0"/>
          </a:p>
        </p:txBody>
      </p:sp>
    </p:spTree>
    <p:extLst>
      <p:ext uri="{BB962C8B-B14F-4D97-AF65-F5344CB8AC3E}">
        <p14:creationId xmlns:p14="http://schemas.microsoft.com/office/powerpoint/2010/main" val="1024760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https://www.nesdis.noaa.gov/s3/2022-08/1.%20ACCRES%20-%20Space%20ISAC%20Brief.pdf</a:t>
            </a:r>
            <a:r>
              <a:rPr lang="en-US" b="1" dirty="0"/>
              <a:t> </a:t>
            </a:r>
          </a:p>
          <a:p>
            <a:endParaRPr lang="en-US" b="1"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17</a:t>
            </a:fld>
            <a:endParaRPr lang="en-US" dirty="0"/>
          </a:p>
        </p:txBody>
      </p:sp>
    </p:spTree>
    <p:extLst>
      <p:ext uri="{BB962C8B-B14F-4D97-AF65-F5344CB8AC3E}">
        <p14:creationId xmlns:p14="http://schemas.microsoft.com/office/powerpoint/2010/main" val="140293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8477-6396-7DBF-F567-4ED27101F9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84F40C-EF40-FC0F-2A17-E91EB5C94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A38CAE-E9E3-D646-B72F-EF91548D1E65}"/>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5" name="Footer Placeholder 4">
            <a:extLst>
              <a:ext uri="{FF2B5EF4-FFF2-40B4-BE49-F238E27FC236}">
                <a16:creationId xmlns:a16="http://schemas.microsoft.com/office/drawing/2014/main" id="{3B02B375-3FE4-6B2A-3AA8-E2FC12F61C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6C7FC7-6DE3-592C-F6FF-0ADDF9665C9C}"/>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492720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3013-B9A8-682D-2C4E-7019398A79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5992E3-329C-873D-ABFE-FB63A383E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E74E7C-AF1C-4C74-4DCF-1B6A483292BC}"/>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5" name="Footer Placeholder 4">
            <a:extLst>
              <a:ext uri="{FF2B5EF4-FFF2-40B4-BE49-F238E27FC236}">
                <a16:creationId xmlns:a16="http://schemas.microsoft.com/office/drawing/2014/main" id="{B0828944-032D-E433-345D-93EF97352D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251678-3EEA-8269-A1F9-7878623313C7}"/>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1576841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9A1614-E811-9421-1A41-21F9CCD0CE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13DC29-BBDC-230B-CCDC-356867F32A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84CC3-6899-79F5-C156-742DC5BB8BCE}"/>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5" name="Footer Placeholder 4">
            <a:extLst>
              <a:ext uri="{FF2B5EF4-FFF2-40B4-BE49-F238E27FC236}">
                <a16:creationId xmlns:a16="http://schemas.microsoft.com/office/drawing/2014/main" id="{744FEB70-B035-EF82-B9B9-FFFE1E9076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CEBAB0-F56C-EA4F-BA91-66649FA498D5}"/>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3610040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2DE3-ACED-3884-DC34-F1C9D5086E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6B0D0-3593-7E62-8EB5-7F29325A22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A2EDC-DD02-F659-1894-DB949D77852B}"/>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5" name="Footer Placeholder 4">
            <a:extLst>
              <a:ext uri="{FF2B5EF4-FFF2-40B4-BE49-F238E27FC236}">
                <a16:creationId xmlns:a16="http://schemas.microsoft.com/office/drawing/2014/main" id="{6C5DE58C-05AD-5EA4-2902-0FBADE2282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2C48B6-4A86-506F-F481-33A2AB1EA865}"/>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1686799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7E7D-33CD-1EF9-8950-9DAE61508E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2650DA-CE86-78A3-14A6-FCE4A01798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222453-51D2-7641-361A-1B8769A36118}"/>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5" name="Footer Placeholder 4">
            <a:extLst>
              <a:ext uri="{FF2B5EF4-FFF2-40B4-BE49-F238E27FC236}">
                <a16:creationId xmlns:a16="http://schemas.microsoft.com/office/drawing/2014/main" id="{9CE862F8-108C-D18E-6169-C6C2270769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B16B02-7777-FE11-5704-A06F57C6C056}"/>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273792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F4CE-4B38-35DB-B96A-FDB79FAFA7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2E80A1-A9C2-4075-3CE9-A9584A36F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56F36B-1B9D-63BB-DD28-18A650F8C0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B8DC49-B932-83ED-2395-28D6F1372C14}"/>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6" name="Footer Placeholder 5">
            <a:extLst>
              <a:ext uri="{FF2B5EF4-FFF2-40B4-BE49-F238E27FC236}">
                <a16:creationId xmlns:a16="http://schemas.microsoft.com/office/drawing/2014/main" id="{600D669E-7855-981E-D75E-30408F4999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E26445-DE53-996D-CCFF-C78BE3EB2FCA}"/>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202374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A378-1B25-5424-603A-D1B00BCE1E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2EB915-72B0-2CAE-3961-4D85A05EF8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7CBE75-5005-DDC1-B56C-BE575D00E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4F5989-00E5-D2FC-EA6B-16FF7B6E5F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6C9717-C38F-F4A9-3093-1303C9525B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94546-127B-489B-96AE-E7D21C318617}"/>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8" name="Footer Placeholder 7">
            <a:extLst>
              <a:ext uri="{FF2B5EF4-FFF2-40B4-BE49-F238E27FC236}">
                <a16:creationId xmlns:a16="http://schemas.microsoft.com/office/drawing/2014/main" id="{AF2AC7AA-A5C6-D45D-50B5-FA032656F9D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BBF8075-8996-598F-26D7-25AAFF74B54D}"/>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380139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CE757-246C-E472-71D3-285E6556E5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21C93-FBAA-923A-428C-0F94D88E0CF3}"/>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4" name="Footer Placeholder 3">
            <a:extLst>
              <a:ext uri="{FF2B5EF4-FFF2-40B4-BE49-F238E27FC236}">
                <a16:creationId xmlns:a16="http://schemas.microsoft.com/office/drawing/2014/main" id="{F9557735-7EFE-7AF3-8F8C-E5CC6FC2C2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1E0C0A-3E6D-0C6E-2448-20BCA544637A}"/>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1862566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FE37E-1EDF-73EE-6702-9C2D0984CFDA}"/>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3" name="Footer Placeholder 2">
            <a:extLst>
              <a:ext uri="{FF2B5EF4-FFF2-40B4-BE49-F238E27FC236}">
                <a16:creationId xmlns:a16="http://schemas.microsoft.com/office/drawing/2014/main" id="{DC5A40F7-4440-E0F8-4E62-EDCA806EF27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A9344B9-7A94-DE52-B568-9840250A6B73}"/>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1775236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E19E-5F89-CCC8-6E69-BA838DBA74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760949-0A65-71F9-9E94-5A6F27FC52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6B8826-9B00-D23E-4EC9-6885A9650F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29CB9-4430-EE13-9FBC-19AF27BDE714}"/>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6" name="Footer Placeholder 5">
            <a:extLst>
              <a:ext uri="{FF2B5EF4-FFF2-40B4-BE49-F238E27FC236}">
                <a16:creationId xmlns:a16="http://schemas.microsoft.com/office/drawing/2014/main" id="{E194B8E8-0DEE-DAEF-9D12-5A4A95457F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8CD8A2-4F36-1B60-DA2B-AD40796BAE04}"/>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325542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3A31-34C7-60E8-E0A4-D006154E4B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BCDE9E-C571-E7D8-C7A8-427DE91BC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477B313-C1F1-9614-860F-7BF34B99A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40FA65-6D8D-D8F0-43F2-C17A94E0D38F}"/>
              </a:ext>
            </a:extLst>
          </p:cNvPr>
          <p:cNvSpPr>
            <a:spLocks noGrp="1"/>
          </p:cNvSpPr>
          <p:nvPr>
            <p:ph type="dt" sz="half" idx="10"/>
          </p:nvPr>
        </p:nvSpPr>
        <p:spPr/>
        <p:txBody>
          <a:bodyPr/>
          <a:lstStyle/>
          <a:p>
            <a:fld id="{FA70E426-6508-49F1-AF05-95B4D2CAAEF8}" type="datetimeFigureOut">
              <a:rPr lang="en-US" smtClean="0"/>
              <a:t>10/25/25</a:t>
            </a:fld>
            <a:endParaRPr lang="en-US" dirty="0"/>
          </a:p>
        </p:txBody>
      </p:sp>
      <p:sp>
        <p:nvSpPr>
          <p:cNvPr id="6" name="Footer Placeholder 5">
            <a:extLst>
              <a:ext uri="{FF2B5EF4-FFF2-40B4-BE49-F238E27FC236}">
                <a16:creationId xmlns:a16="http://schemas.microsoft.com/office/drawing/2014/main" id="{6EDCD434-01DD-8240-D389-75DEB7D367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E7635-4385-3EDB-0BED-FECCFD31686D}"/>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588981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047E8-4890-3814-3007-54610F1E9E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E898FF-ED75-75A7-B93D-077CE11E4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FA36A-023F-EF7A-D30A-1F83DF63A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0E426-6508-49F1-AF05-95B4D2CAAEF8}" type="datetimeFigureOut">
              <a:rPr lang="en-US" smtClean="0"/>
              <a:t>10/25/25</a:t>
            </a:fld>
            <a:endParaRPr lang="en-US" dirty="0"/>
          </a:p>
        </p:txBody>
      </p:sp>
      <p:sp>
        <p:nvSpPr>
          <p:cNvPr id="5" name="Footer Placeholder 4">
            <a:extLst>
              <a:ext uri="{FF2B5EF4-FFF2-40B4-BE49-F238E27FC236}">
                <a16:creationId xmlns:a16="http://schemas.microsoft.com/office/drawing/2014/main" id="{60BC862F-69C6-26AE-3349-EB47F3410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504FFC-2773-396B-607D-BE811CF2E8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B0585-A734-4428-B1D8-922E660F308E}" type="slidenum">
              <a:rPr lang="en-US" smtClean="0"/>
              <a:t>‹#›</a:t>
            </a:fld>
            <a:endParaRPr lang="en-US" dirty="0"/>
          </a:p>
        </p:txBody>
      </p:sp>
    </p:spTree>
    <p:extLst>
      <p:ext uri="{BB962C8B-B14F-4D97-AF65-F5344CB8AC3E}">
        <p14:creationId xmlns:p14="http://schemas.microsoft.com/office/powerpoint/2010/main" val="3475832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eg"/><Relationship Id="rId4" Type="http://schemas.openxmlformats.org/officeDocument/2006/relationships/image" Target="../media/image3.JP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hyperlink" Target="mailto:Scott.Lynch@slteksystems.com"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474B9CF-8B17-39DF-07E5-B5B1FBC2DBBC}"/>
              </a:ext>
            </a:extLst>
          </p:cNvPr>
          <p:cNvSpPr>
            <a:spLocks noGrp="1"/>
          </p:cNvSpPr>
          <p:nvPr>
            <p:ph type="ctrTitle"/>
          </p:nvPr>
        </p:nvSpPr>
        <p:spPr>
          <a:xfrm>
            <a:off x="1314824" y="735106"/>
            <a:ext cx="10053763" cy="2928470"/>
          </a:xfrm>
        </p:spPr>
        <p:txBody>
          <a:bodyPr anchor="b">
            <a:normAutofit/>
          </a:bodyPr>
          <a:lstStyle/>
          <a:p>
            <a:pPr algn="l"/>
            <a:r>
              <a:rPr lang="en-US" sz="5400" b="1" dirty="0">
                <a:solidFill>
                  <a:schemeClr val="bg1"/>
                </a:solidFill>
              </a:rPr>
              <a:t>The Risk to Space: </a:t>
            </a:r>
            <a:br>
              <a:rPr lang="en-US" sz="5400" b="1" dirty="0">
                <a:solidFill>
                  <a:schemeClr val="bg1"/>
                </a:solidFill>
              </a:rPr>
            </a:br>
            <a:r>
              <a:rPr lang="en-US" sz="4800" b="1" dirty="0">
                <a:solidFill>
                  <a:schemeClr val="bg1"/>
                </a:solidFill>
              </a:rPr>
              <a:t>Cybersecurity in the New High Ground</a:t>
            </a:r>
            <a:endParaRPr lang="en-US" sz="5400" dirty="0">
              <a:solidFill>
                <a:schemeClr val="bg1"/>
              </a:solidFill>
            </a:endParaRPr>
          </a:p>
        </p:txBody>
      </p:sp>
      <p:sp>
        <p:nvSpPr>
          <p:cNvPr id="3" name="Subtitle 2">
            <a:extLst>
              <a:ext uri="{FF2B5EF4-FFF2-40B4-BE49-F238E27FC236}">
                <a16:creationId xmlns:a16="http://schemas.microsoft.com/office/drawing/2014/main" id="{E80CA52E-C1C7-B6FC-01EF-88788DDC46DD}"/>
              </a:ext>
            </a:extLst>
          </p:cNvPr>
          <p:cNvSpPr>
            <a:spLocks noGrp="1"/>
          </p:cNvSpPr>
          <p:nvPr>
            <p:ph type="subTitle" idx="1"/>
          </p:nvPr>
        </p:nvSpPr>
        <p:spPr>
          <a:xfrm>
            <a:off x="1350682" y="4870824"/>
            <a:ext cx="10005951" cy="1458258"/>
          </a:xfrm>
        </p:spPr>
        <p:txBody>
          <a:bodyPr anchor="ctr">
            <a:normAutofit/>
          </a:bodyPr>
          <a:lstStyle/>
          <a:p>
            <a:pPr algn="l"/>
            <a:r>
              <a:rPr lang="en-US" b="1" dirty="0"/>
              <a:t>Scott Lynch</a:t>
            </a:r>
          </a:p>
          <a:p>
            <a:pPr algn="l"/>
            <a:r>
              <a:rPr lang="en-US" dirty="0"/>
              <a:t>Senior Engineer, Security Onion Solutions </a:t>
            </a:r>
          </a:p>
        </p:txBody>
      </p:sp>
    </p:spTree>
    <p:extLst>
      <p:ext uri="{BB962C8B-B14F-4D97-AF65-F5344CB8AC3E}">
        <p14:creationId xmlns:p14="http://schemas.microsoft.com/office/powerpoint/2010/main" val="940996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752C7D-A387-CF96-2235-145E9946D3C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b="1" kern="1200" dirty="0">
                <a:solidFill>
                  <a:srgbClr val="FFFFFF"/>
                </a:solidFill>
                <a:latin typeface="+mj-lt"/>
                <a:ea typeface="+mj-ea"/>
                <a:cs typeface="+mj-cs"/>
              </a:rPr>
              <a:t>Legacy Satcom Ground Station Equipment</a:t>
            </a:r>
          </a:p>
        </p:txBody>
      </p:sp>
      <p:pic>
        <p:nvPicPr>
          <p:cNvPr id="3" name="Picture 2">
            <a:extLst>
              <a:ext uri="{FF2B5EF4-FFF2-40B4-BE49-F238E27FC236}">
                <a16:creationId xmlns:a16="http://schemas.microsoft.com/office/drawing/2014/main" id="{3F7295E2-78E2-FA0A-575F-18E374660E5A}"/>
              </a:ext>
            </a:extLst>
          </p:cNvPr>
          <p:cNvPicPr>
            <a:picLocks noChangeAspect="1"/>
          </p:cNvPicPr>
          <p:nvPr/>
        </p:nvPicPr>
        <p:blipFill>
          <a:blip r:embed="rId3"/>
          <a:stretch>
            <a:fillRect/>
          </a:stretch>
        </p:blipFill>
        <p:spPr>
          <a:xfrm>
            <a:off x="5947293" y="1822348"/>
            <a:ext cx="5936213" cy="4452160"/>
          </a:xfrm>
          <a:prstGeom prst="rect">
            <a:avLst/>
          </a:prstGeom>
        </p:spPr>
      </p:pic>
      <p:sp>
        <p:nvSpPr>
          <p:cNvPr id="13" name="TextBox 12">
            <a:extLst>
              <a:ext uri="{FF2B5EF4-FFF2-40B4-BE49-F238E27FC236}">
                <a16:creationId xmlns:a16="http://schemas.microsoft.com/office/drawing/2014/main" id="{5BC3328E-99C8-AD16-60CB-E4B017C9E225}"/>
              </a:ext>
            </a:extLst>
          </p:cNvPr>
          <p:cNvSpPr txBox="1"/>
          <p:nvPr/>
        </p:nvSpPr>
        <p:spPr>
          <a:xfrm>
            <a:off x="514710" y="1777870"/>
            <a:ext cx="424815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Purpose built</a:t>
            </a:r>
          </a:p>
          <a:p>
            <a:endParaRPr lang="en-US" sz="2800" dirty="0"/>
          </a:p>
          <a:p>
            <a:pPr marL="285750" indent="-285750">
              <a:buFont typeface="Arial" panose="020B0604020202020204" pitchFamily="34" charset="0"/>
              <a:buChar char="•"/>
            </a:pPr>
            <a:r>
              <a:rPr lang="en-US" sz="2800" dirty="0"/>
              <a:t>Solid state</a:t>
            </a:r>
          </a:p>
          <a:p>
            <a:endParaRPr lang="en-US" sz="2800" dirty="0"/>
          </a:p>
          <a:p>
            <a:pPr marL="285750" indent="-285750">
              <a:buFont typeface="Arial" panose="020B0604020202020204" pitchFamily="34" charset="0"/>
              <a:buChar char="•"/>
            </a:pPr>
            <a:r>
              <a:rPr lang="en-US" sz="2800" dirty="0"/>
              <a:t>Mechanical</a:t>
            </a:r>
          </a:p>
          <a:p>
            <a:endParaRPr lang="en-US" sz="2800" dirty="0"/>
          </a:p>
          <a:p>
            <a:pPr marL="285750" indent="-285750">
              <a:buFont typeface="Arial" panose="020B0604020202020204" pitchFamily="34" charset="0"/>
              <a:buChar char="•"/>
            </a:pPr>
            <a:r>
              <a:rPr lang="en-US" sz="2800" dirty="0"/>
              <a:t>Upgradeable but at hardware level</a:t>
            </a:r>
          </a:p>
          <a:p>
            <a:endParaRPr lang="en-US" sz="2800" dirty="0"/>
          </a:p>
          <a:p>
            <a:pPr marL="285750" indent="-285750">
              <a:buFont typeface="Arial" panose="020B0604020202020204" pitchFamily="34" charset="0"/>
              <a:buChar char="•"/>
            </a:pPr>
            <a:r>
              <a:rPr lang="en-US" sz="2800" dirty="0"/>
              <a:t>Usually controlled over serial</a:t>
            </a:r>
          </a:p>
        </p:txBody>
      </p:sp>
    </p:spTree>
    <p:extLst>
      <p:ext uri="{BB962C8B-B14F-4D97-AF65-F5344CB8AC3E}">
        <p14:creationId xmlns:p14="http://schemas.microsoft.com/office/powerpoint/2010/main" val="1008898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5FC6F6-2E31-42F1-2375-642C9FCD0EF6}"/>
              </a:ext>
            </a:extLst>
          </p:cNvPr>
          <p:cNvSpPr>
            <a:spLocks noGrp="1"/>
          </p:cNvSpPr>
          <p:nvPr>
            <p:ph type="title"/>
          </p:nvPr>
        </p:nvSpPr>
        <p:spPr>
          <a:xfrm>
            <a:off x="699713" y="248038"/>
            <a:ext cx="7342064"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Cloud Based Ground Stations</a:t>
            </a:r>
          </a:p>
        </p:txBody>
      </p:sp>
      <p:pic>
        <p:nvPicPr>
          <p:cNvPr id="1026" name="Picture 2">
            <a:extLst>
              <a:ext uri="{FF2B5EF4-FFF2-40B4-BE49-F238E27FC236}">
                <a16:creationId xmlns:a16="http://schemas.microsoft.com/office/drawing/2014/main" id="{036CE329-4DBC-F673-4A83-3893AF31E3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275" y="2054298"/>
            <a:ext cx="11464499" cy="42761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8B7031-9B9E-F281-97F0-749D36AC0179}"/>
              </a:ext>
            </a:extLst>
          </p:cNvPr>
          <p:cNvSpPr txBox="1"/>
          <p:nvPr/>
        </p:nvSpPr>
        <p:spPr>
          <a:xfrm>
            <a:off x="3938124" y="6387538"/>
            <a:ext cx="6096000" cy="369332"/>
          </a:xfrm>
          <a:prstGeom prst="rect">
            <a:avLst/>
          </a:prstGeom>
          <a:noFill/>
        </p:spPr>
        <p:txBody>
          <a:bodyPr wrap="square">
            <a:spAutoFit/>
          </a:bodyPr>
          <a:lstStyle/>
          <a:p>
            <a:r>
              <a:rPr lang="en-US" dirty="0"/>
              <a:t>https://aws.amazon.com/ground-station/</a:t>
            </a:r>
          </a:p>
        </p:txBody>
      </p:sp>
    </p:spTree>
    <p:extLst>
      <p:ext uri="{BB962C8B-B14F-4D97-AF65-F5344CB8AC3E}">
        <p14:creationId xmlns:p14="http://schemas.microsoft.com/office/powerpoint/2010/main" val="3407242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917475-6874-7E89-CA23-0B4F3119AF33}"/>
              </a:ext>
            </a:extLst>
          </p:cNvPr>
          <p:cNvSpPr>
            <a:spLocks noGrp="1"/>
          </p:cNvSpPr>
          <p:nvPr>
            <p:ph type="title"/>
          </p:nvPr>
        </p:nvSpPr>
        <p:spPr>
          <a:xfrm>
            <a:off x="265066" y="103997"/>
            <a:ext cx="7607203" cy="1642970"/>
          </a:xfrm>
        </p:spPr>
        <p:txBody>
          <a:bodyPr vert="horz" lIns="91440" tIns="45720" rIns="91440" bIns="45720" rtlCol="0" anchor="b">
            <a:normAutofit/>
          </a:bodyPr>
          <a:lstStyle/>
          <a:p>
            <a:r>
              <a:rPr lang="en-US" sz="4000" b="1" kern="1200" dirty="0">
                <a:solidFill>
                  <a:schemeClr val="tx1"/>
                </a:solidFill>
                <a:latin typeface="+mj-lt"/>
                <a:ea typeface="+mj-ea"/>
                <a:cs typeface="+mj-cs"/>
              </a:rPr>
              <a:t>Software Defined Radio (SDR)</a:t>
            </a:r>
          </a:p>
        </p:txBody>
      </p:sp>
      <p:sp>
        <p:nvSpPr>
          <p:cNvPr id="3" name="Content Placeholder 2">
            <a:extLst>
              <a:ext uri="{FF2B5EF4-FFF2-40B4-BE49-F238E27FC236}">
                <a16:creationId xmlns:a16="http://schemas.microsoft.com/office/drawing/2014/main" id="{8CEEF3A0-9804-C01C-BEBA-9F5D72387461}"/>
              </a:ext>
            </a:extLst>
          </p:cNvPr>
          <p:cNvSpPr>
            <a:spLocks noGrp="1"/>
          </p:cNvSpPr>
          <p:nvPr>
            <p:ph sz="half" idx="1"/>
          </p:nvPr>
        </p:nvSpPr>
        <p:spPr>
          <a:xfrm>
            <a:off x="457200" y="2405894"/>
            <a:ext cx="6708709" cy="3718681"/>
          </a:xfrm>
        </p:spPr>
        <p:txBody>
          <a:bodyPr vert="horz" lIns="91440" tIns="45720" rIns="91440" bIns="45720" rtlCol="0" anchor="t">
            <a:normAutofit/>
          </a:bodyPr>
          <a:lstStyle/>
          <a:p>
            <a:pPr marL="0" indent="0">
              <a:buNone/>
            </a:pPr>
            <a:r>
              <a:rPr lang="en-US" dirty="0"/>
              <a:t>“A radio communication system where components that have been traditionally implemented in analog hardware (e.g., mixers, filters, amplifiers, modulators/demodulators, detectors, etc.) are instead implemented by means of software on a personal computer or embedded system” </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1724A22C-1208-4708-E30E-31FAA2D0A79D}"/>
              </a:ext>
            </a:extLst>
          </p:cNvPr>
          <p:cNvPicPr>
            <a:picLocks noGrp="1" noChangeAspect="1"/>
          </p:cNvPicPr>
          <p:nvPr>
            <p:ph sz="half" idx="2"/>
          </p:nvPr>
        </p:nvPicPr>
        <p:blipFill>
          <a:blip r:embed="rId2"/>
          <a:stretch>
            <a:fillRect/>
          </a:stretch>
        </p:blipFill>
        <p:spPr>
          <a:xfrm>
            <a:off x="7318728" y="2021313"/>
            <a:ext cx="4170530" cy="2919371"/>
          </a:xfrm>
          <a:prstGeom prst="rect">
            <a:avLst/>
          </a:prstGeom>
        </p:spPr>
      </p:pic>
      <p:sp>
        <p:nvSpPr>
          <p:cNvPr id="7" name="TextBox 6">
            <a:extLst>
              <a:ext uri="{FF2B5EF4-FFF2-40B4-BE49-F238E27FC236}">
                <a16:creationId xmlns:a16="http://schemas.microsoft.com/office/drawing/2014/main" id="{83A86DA5-9D60-D51A-2900-5A4CBE0FCFDF}"/>
              </a:ext>
            </a:extLst>
          </p:cNvPr>
          <p:cNvSpPr txBox="1"/>
          <p:nvPr/>
        </p:nvSpPr>
        <p:spPr>
          <a:xfrm>
            <a:off x="1437531" y="6121955"/>
            <a:ext cx="6110286" cy="369332"/>
          </a:xfrm>
          <a:prstGeom prst="rect">
            <a:avLst/>
          </a:prstGeom>
          <a:noFill/>
        </p:spPr>
        <p:txBody>
          <a:bodyPr wrap="square">
            <a:spAutoFit/>
          </a:bodyPr>
          <a:lstStyle/>
          <a:p>
            <a:r>
              <a:rPr lang="en-US" dirty="0"/>
              <a:t>https://en.wikipedia.org/wiki/Software-defined_radio</a:t>
            </a:r>
          </a:p>
        </p:txBody>
      </p:sp>
    </p:spTree>
    <p:extLst>
      <p:ext uri="{BB962C8B-B14F-4D97-AF65-F5344CB8AC3E}">
        <p14:creationId xmlns:p14="http://schemas.microsoft.com/office/powerpoint/2010/main" val="2042293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7" name="Rectangle 1229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9" name="Rectangle 1229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1" name="Rectangle 1230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3" name="Freeform: Shape 1230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05" name="Rectangle 1230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0662F2-8ABA-059C-B91E-9C81DEAB8007}"/>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kern="1200" dirty="0">
                <a:solidFill>
                  <a:srgbClr val="FFFFFF"/>
                </a:solidFill>
                <a:effectLst/>
                <a:latin typeface="+mj-lt"/>
                <a:ea typeface="+mj-ea"/>
                <a:cs typeface="+mj-cs"/>
              </a:rPr>
              <a:t>Software-Defined Satellites</a:t>
            </a:r>
            <a:endParaRPr lang="en-US" sz="4000" b="1"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9032FD3A-1838-8C87-EC40-C3E5D2207F48}"/>
              </a:ext>
            </a:extLst>
          </p:cNvPr>
          <p:cNvSpPr>
            <a:spLocks noGrp="1"/>
          </p:cNvSpPr>
          <p:nvPr>
            <p:ph sz="half" idx="1"/>
          </p:nvPr>
        </p:nvSpPr>
        <p:spPr>
          <a:xfrm>
            <a:off x="4581727" y="649480"/>
            <a:ext cx="3766498" cy="5939143"/>
          </a:xfrm>
        </p:spPr>
        <p:txBody>
          <a:bodyPr vert="horz" lIns="91440" tIns="45720" rIns="91440" bIns="45720" rtlCol="0" anchor="ctr">
            <a:normAutofit fontScale="92500"/>
          </a:bodyPr>
          <a:lstStyle/>
          <a:p>
            <a:r>
              <a:rPr lang="en-US" sz="3600" dirty="0"/>
              <a:t>SDR in Space</a:t>
            </a:r>
          </a:p>
          <a:p>
            <a:r>
              <a:rPr lang="en-US" sz="3600" dirty="0"/>
              <a:t>GEO to start LEO to follow</a:t>
            </a:r>
          </a:p>
          <a:p>
            <a:r>
              <a:rPr lang="en-US" sz="3600" dirty="0"/>
              <a:t>5G increased usage and deployment</a:t>
            </a:r>
          </a:p>
          <a:p>
            <a:pPr lvl="1"/>
            <a:r>
              <a:rPr lang="en-US" sz="2000" b="0" i="0" dirty="0">
                <a:solidFill>
                  <a:srgbClr val="000000"/>
                </a:solidFill>
                <a:effectLst/>
                <a:latin typeface="DIN W01 Regular"/>
              </a:rPr>
              <a:t>Connect massive numbers of Internet of Things (IoT) sensors and devices</a:t>
            </a:r>
          </a:p>
          <a:p>
            <a:pPr lvl="1"/>
            <a:r>
              <a:rPr lang="en-US" sz="2000" b="0" i="0" dirty="0">
                <a:solidFill>
                  <a:srgbClr val="000000"/>
                </a:solidFill>
                <a:effectLst/>
                <a:latin typeface="DIN W01 Regular"/>
              </a:rPr>
              <a:t>Voice &amp; Data services for commercial, protected, and secure communications anywhere.</a:t>
            </a:r>
            <a:endParaRPr lang="en-US" sz="3200" dirty="0"/>
          </a:p>
          <a:p>
            <a:r>
              <a:rPr lang="en-US" sz="3600" dirty="0"/>
              <a:t>LEO to benefit </a:t>
            </a:r>
          </a:p>
          <a:p>
            <a:r>
              <a:rPr lang="en-US" sz="3600" dirty="0"/>
              <a:t>IP in Space</a:t>
            </a:r>
          </a:p>
          <a:p>
            <a:endParaRPr lang="en-US" dirty="0"/>
          </a:p>
        </p:txBody>
      </p:sp>
      <p:pic>
        <p:nvPicPr>
          <p:cNvPr id="12290" name="Picture 2" descr="LockheedMartin LM50 SmartSat (Source: Lockheed Martin)">
            <a:extLst>
              <a:ext uri="{FF2B5EF4-FFF2-40B4-BE49-F238E27FC236}">
                <a16:creationId xmlns:a16="http://schemas.microsoft.com/office/drawing/2014/main" id="{8E07B06D-24FF-F340-A27F-6BB15D9171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48225" y="2089845"/>
            <a:ext cx="3615776" cy="20609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25984A-7B4E-B0B8-372B-B90880F51C66}"/>
              </a:ext>
            </a:extLst>
          </p:cNvPr>
          <p:cNvSpPr txBox="1"/>
          <p:nvPr/>
        </p:nvSpPr>
        <p:spPr>
          <a:xfrm>
            <a:off x="8675469" y="4258098"/>
            <a:ext cx="3186239" cy="276999"/>
          </a:xfrm>
          <a:prstGeom prst="rect">
            <a:avLst/>
          </a:prstGeom>
          <a:noFill/>
        </p:spPr>
        <p:txBody>
          <a:bodyPr wrap="square">
            <a:spAutoFit/>
          </a:bodyPr>
          <a:lstStyle/>
          <a:p>
            <a:r>
              <a:rPr lang="en-US" sz="1200" dirty="0"/>
              <a:t>Lockheed Martin’s nanosatellite bus, the LM 50</a:t>
            </a:r>
          </a:p>
        </p:txBody>
      </p:sp>
    </p:spTree>
    <p:extLst>
      <p:ext uri="{BB962C8B-B14F-4D97-AF65-F5344CB8AC3E}">
        <p14:creationId xmlns:p14="http://schemas.microsoft.com/office/powerpoint/2010/main" val="4270161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C6DFA4-89D1-AA7B-CEA4-4374ED097F75}"/>
            </a:ext>
          </a:extLst>
        </p:cNvPr>
        <p:cNvGrpSpPr/>
        <p:nvPr/>
      </p:nvGrpSpPr>
      <p:grpSpPr>
        <a:xfrm>
          <a:off x="0" y="0"/>
          <a:ext cx="0" cy="0"/>
          <a:chOff x="0" y="0"/>
          <a:chExt cx="0" cy="0"/>
        </a:xfrm>
      </p:grpSpPr>
      <p:sp useBgFill="1">
        <p:nvSpPr>
          <p:cNvPr id="12323" name="Rectangle 123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5" name="Rectangle 123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27" name="Rectangle 123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9" name="Rectangle 123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31" name="Freeform: Shape 123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BE0886C-138F-AB0E-C787-A7A46A89980F}"/>
              </a:ext>
            </a:extLst>
          </p:cNvPr>
          <p:cNvSpPr>
            <a:spLocks noGrp="1"/>
          </p:cNvSpPr>
          <p:nvPr>
            <p:ph type="title"/>
          </p:nvPr>
        </p:nvSpPr>
        <p:spPr>
          <a:xfrm>
            <a:off x="393496" y="1208454"/>
            <a:ext cx="3132603" cy="3071906"/>
          </a:xfrm>
        </p:spPr>
        <p:txBody>
          <a:bodyPr vert="horz" lIns="91440" tIns="45720" rIns="91440" bIns="45720" rtlCol="0" anchor="t">
            <a:noAutofit/>
          </a:bodyPr>
          <a:lstStyle/>
          <a:p>
            <a:r>
              <a:rPr lang="en-US" sz="3600" b="1" dirty="0">
                <a:solidFill>
                  <a:schemeClr val="bg1"/>
                </a:solidFill>
              </a:rPr>
              <a:t>Study: Eavesdropping on Internal Networks via Unencrypted Satellites</a:t>
            </a:r>
            <a:br>
              <a:rPr lang="en-US" sz="3600" b="1" dirty="0"/>
            </a:br>
            <a:br>
              <a:rPr lang="en-US" sz="3200" dirty="0"/>
            </a:br>
            <a:endParaRPr lang="en-US" sz="3200" b="1" kern="1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31EC363E-770C-61E1-8E11-E9CCD918C18F}"/>
              </a:ext>
            </a:extLst>
          </p:cNvPr>
          <p:cNvSpPr txBox="1"/>
          <p:nvPr/>
        </p:nvSpPr>
        <p:spPr>
          <a:xfrm>
            <a:off x="327113" y="5743018"/>
            <a:ext cx="3265371"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satcom.sysnet.ucsd.edu</a:t>
            </a:r>
            <a:r>
              <a:rPr lang="en-US" dirty="0">
                <a:solidFill>
                  <a:schemeClr val="bg1"/>
                </a:solidFill>
              </a:rPr>
              <a:t>/</a:t>
            </a:r>
          </a:p>
        </p:txBody>
      </p:sp>
      <p:pic>
        <p:nvPicPr>
          <p:cNvPr id="10" name="Picture 9">
            <a:extLst>
              <a:ext uri="{FF2B5EF4-FFF2-40B4-BE49-F238E27FC236}">
                <a16:creationId xmlns:a16="http://schemas.microsoft.com/office/drawing/2014/main" id="{CDBCF0A3-9C21-AC2A-ED78-83E74C28214A}"/>
              </a:ext>
            </a:extLst>
          </p:cNvPr>
          <p:cNvPicPr>
            <a:picLocks noChangeAspect="1"/>
          </p:cNvPicPr>
          <p:nvPr/>
        </p:nvPicPr>
        <p:blipFill>
          <a:blip r:embed="rId3"/>
          <a:stretch>
            <a:fillRect/>
          </a:stretch>
        </p:blipFill>
        <p:spPr>
          <a:xfrm>
            <a:off x="327113" y="4679774"/>
            <a:ext cx="3384378" cy="763928"/>
          </a:xfrm>
          <a:prstGeom prst="rect">
            <a:avLst/>
          </a:prstGeom>
        </p:spPr>
      </p:pic>
      <p:sp>
        <p:nvSpPr>
          <p:cNvPr id="12" name="TextBox 11">
            <a:extLst>
              <a:ext uri="{FF2B5EF4-FFF2-40B4-BE49-F238E27FC236}">
                <a16:creationId xmlns:a16="http://schemas.microsoft.com/office/drawing/2014/main" id="{27F20B56-A0CE-45A9-CA08-755FE414B1B6}"/>
              </a:ext>
            </a:extLst>
          </p:cNvPr>
          <p:cNvSpPr txBox="1"/>
          <p:nvPr/>
        </p:nvSpPr>
        <p:spPr>
          <a:xfrm>
            <a:off x="4560711" y="338667"/>
            <a:ext cx="7052401"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Consumer-grade satellite dish on the roof of a university building in San Diego, California</a:t>
            </a:r>
          </a:p>
          <a:p>
            <a:pPr marL="285750" indent="-285750">
              <a:buFont typeface="Arial" panose="020B0604020202020204" pitchFamily="34" charset="0"/>
              <a:buChar char="•"/>
            </a:pPr>
            <a:r>
              <a:rPr lang="en-US" sz="2000" dirty="0"/>
              <a:t>Positioning motor for the antenna </a:t>
            </a:r>
          </a:p>
          <a:p>
            <a:pPr marL="285750" indent="-285750">
              <a:buFont typeface="Arial" panose="020B0604020202020204" pitchFamily="34" charset="0"/>
              <a:buChar char="•"/>
            </a:pPr>
            <a:r>
              <a:rPr lang="en-US" sz="2000" dirty="0"/>
              <a:t>Consumer-grade TV tuner card to capture raw bytes.</a:t>
            </a:r>
          </a:p>
          <a:p>
            <a:pPr marL="285750" indent="-285750">
              <a:buFont typeface="Arial" panose="020B0604020202020204" pitchFamily="34" charset="0"/>
              <a:buChar char="•"/>
            </a:pPr>
            <a:r>
              <a:rPr lang="en-US" sz="2000" dirty="0"/>
              <a:t>Scanned for all transponders (position and frequency) </a:t>
            </a:r>
          </a:p>
          <a:p>
            <a:pPr marL="285750" indent="-285750">
              <a:buFont typeface="Arial" panose="020B0604020202020204" pitchFamily="34" charset="0"/>
              <a:buChar char="•"/>
            </a:pPr>
            <a:r>
              <a:rPr lang="en-US" sz="2000" dirty="0"/>
              <a:t>Used custom protocol-parsing code to reconstruct network packets. </a:t>
            </a:r>
          </a:p>
          <a:p>
            <a:pPr marL="285750" indent="-285750">
              <a:buFont typeface="Arial" panose="020B0604020202020204" pitchFamily="34" charset="0"/>
              <a:buChar char="•"/>
            </a:pPr>
            <a:r>
              <a:rPr lang="en-US" sz="2000" dirty="0"/>
              <a:t>Observed 411 transponders across 39 GEO satellites, and our single fixed-location dish could receive IP traffic from 14% of all global Ku-band satellites.</a:t>
            </a:r>
          </a:p>
          <a:p>
            <a:endParaRPr lang="en-US" sz="2000" dirty="0"/>
          </a:p>
        </p:txBody>
      </p:sp>
      <p:pic>
        <p:nvPicPr>
          <p:cNvPr id="14" name="Picture 13">
            <a:extLst>
              <a:ext uri="{FF2B5EF4-FFF2-40B4-BE49-F238E27FC236}">
                <a16:creationId xmlns:a16="http://schemas.microsoft.com/office/drawing/2014/main" id="{F979AA38-4BE4-BD4C-848C-1B0A03BFAE12}"/>
              </a:ext>
            </a:extLst>
          </p:cNvPr>
          <p:cNvPicPr>
            <a:picLocks noChangeAspect="1"/>
          </p:cNvPicPr>
          <p:nvPr/>
        </p:nvPicPr>
        <p:blipFill>
          <a:blip r:embed="rId4"/>
          <a:stretch>
            <a:fillRect/>
          </a:stretch>
        </p:blipFill>
        <p:spPr>
          <a:xfrm>
            <a:off x="5163664" y="3460751"/>
            <a:ext cx="6008512" cy="3333344"/>
          </a:xfrm>
          <a:prstGeom prst="rect">
            <a:avLst/>
          </a:prstGeom>
        </p:spPr>
      </p:pic>
    </p:spTree>
    <p:extLst>
      <p:ext uri="{BB962C8B-B14F-4D97-AF65-F5344CB8AC3E}">
        <p14:creationId xmlns:p14="http://schemas.microsoft.com/office/powerpoint/2010/main" val="3397984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4B5595-B72D-3D37-5EAD-CCE71F69E829}"/>
            </a:ext>
          </a:extLst>
        </p:cNvPr>
        <p:cNvGrpSpPr/>
        <p:nvPr/>
      </p:nvGrpSpPr>
      <p:grpSpPr>
        <a:xfrm>
          <a:off x="0" y="0"/>
          <a:ext cx="0" cy="0"/>
          <a:chOff x="0" y="0"/>
          <a:chExt cx="0" cy="0"/>
        </a:xfrm>
      </p:grpSpPr>
      <p:sp useBgFill="1">
        <p:nvSpPr>
          <p:cNvPr id="12323" name="Rectangle 12322">
            <a:extLst>
              <a:ext uri="{FF2B5EF4-FFF2-40B4-BE49-F238E27FC236}">
                <a16:creationId xmlns:a16="http://schemas.microsoft.com/office/drawing/2014/main" id="{2B55D8DD-409A-5DB8-FC10-87AC943C1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5" name="Rectangle 12324">
            <a:extLst>
              <a:ext uri="{FF2B5EF4-FFF2-40B4-BE49-F238E27FC236}">
                <a16:creationId xmlns:a16="http://schemas.microsoft.com/office/drawing/2014/main" id="{A58AB25D-5C35-43B0-3571-E7D3F231F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27" name="Rectangle 12326">
            <a:extLst>
              <a:ext uri="{FF2B5EF4-FFF2-40B4-BE49-F238E27FC236}">
                <a16:creationId xmlns:a16="http://schemas.microsoft.com/office/drawing/2014/main" id="{681EC11D-009C-63CE-7342-8A4ADD638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9" name="Rectangle 12328">
            <a:extLst>
              <a:ext uri="{FF2B5EF4-FFF2-40B4-BE49-F238E27FC236}">
                <a16:creationId xmlns:a16="http://schemas.microsoft.com/office/drawing/2014/main" id="{DC62064B-3FC1-2AE5-7EB3-B122DE7F3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31" name="Freeform: Shape 12330">
            <a:extLst>
              <a:ext uri="{FF2B5EF4-FFF2-40B4-BE49-F238E27FC236}">
                <a16:creationId xmlns:a16="http://schemas.microsoft.com/office/drawing/2014/main" id="{AD98D6B7-DDBB-5A15-71DF-C1BFC66E0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EDF04F-558C-2194-A7B3-FED0871B1D95}"/>
              </a:ext>
            </a:extLst>
          </p:cNvPr>
          <p:cNvSpPr>
            <a:spLocks noGrp="1"/>
          </p:cNvSpPr>
          <p:nvPr>
            <p:ph type="title"/>
          </p:nvPr>
        </p:nvSpPr>
        <p:spPr>
          <a:xfrm>
            <a:off x="578888" y="1308552"/>
            <a:ext cx="2880828" cy="3071906"/>
          </a:xfrm>
        </p:spPr>
        <p:txBody>
          <a:bodyPr vert="horz" lIns="91440" tIns="45720" rIns="91440" bIns="45720" rtlCol="0" anchor="t">
            <a:noAutofit/>
          </a:bodyPr>
          <a:lstStyle/>
          <a:p>
            <a:r>
              <a:rPr lang="en-US" sz="3600" b="1" dirty="0">
                <a:solidFill>
                  <a:schemeClr val="bg1"/>
                </a:solidFill>
              </a:rPr>
              <a:t>Eavesdropping on Internal Networks via Unencrypted Satellites – Cont.</a:t>
            </a:r>
            <a:br>
              <a:rPr lang="en-US" sz="3600" b="1" dirty="0"/>
            </a:br>
            <a:br>
              <a:rPr lang="en-US" sz="3200" dirty="0"/>
            </a:br>
            <a:endParaRPr lang="en-US" sz="3200" b="1" kern="1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90034FEC-681E-FB20-CC75-D3EB8EE571C0}"/>
              </a:ext>
            </a:extLst>
          </p:cNvPr>
          <p:cNvSpPr txBox="1"/>
          <p:nvPr/>
        </p:nvSpPr>
        <p:spPr>
          <a:xfrm>
            <a:off x="327113" y="5743018"/>
            <a:ext cx="3265371"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satcom.sysnet.ucsd.edu</a:t>
            </a:r>
            <a:r>
              <a:rPr lang="en-US" dirty="0">
                <a:solidFill>
                  <a:schemeClr val="bg1"/>
                </a:solidFill>
              </a:rPr>
              <a:t>/</a:t>
            </a:r>
          </a:p>
        </p:txBody>
      </p:sp>
      <p:pic>
        <p:nvPicPr>
          <p:cNvPr id="10" name="Picture 9">
            <a:extLst>
              <a:ext uri="{FF2B5EF4-FFF2-40B4-BE49-F238E27FC236}">
                <a16:creationId xmlns:a16="http://schemas.microsoft.com/office/drawing/2014/main" id="{5749BD47-BBB7-62CF-5ADC-39029D45CE99}"/>
              </a:ext>
            </a:extLst>
          </p:cNvPr>
          <p:cNvPicPr>
            <a:picLocks noChangeAspect="1"/>
          </p:cNvPicPr>
          <p:nvPr/>
        </p:nvPicPr>
        <p:blipFill>
          <a:blip r:embed="rId3"/>
          <a:stretch>
            <a:fillRect/>
          </a:stretch>
        </p:blipFill>
        <p:spPr>
          <a:xfrm>
            <a:off x="327113" y="4679774"/>
            <a:ext cx="3384378" cy="763928"/>
          </a:xfrm>
          <a:prstGeom prst="rect">
            <a:avLst/>
          </a:prstGeom>
        </p:spPr>
      </p:pic>
      <p:sp>
        <p:nvSpPr>
          <p:cNvPr id="11" name="TextBox 10">
            <a:extLst>
              <a:ext uri="{FF2B5EF4-FFF2-40B4-BE49-F238E27FC236}">
                <a16:creationId xmlns:a16="http://schemas.microsoft.com/office/drawing/2014/main" id="{41E0D6FB-711B-6533-2721-293134362095}"/>
              </a:ext>
            </a:extLst>
          </p:cNvPr>
          <p:cNvSpPr txBox="1"/>
          <p:nvPr/>
        </p:nvSpPr>
        <p:spPr>
          <a:xfrm>
            <a:off x="4132980" y="68923"/>
            <a:ext cx="6705349" cy="7201972"/>
          </a:xfrm>
          <a:prstGeom prst="rect">
            <a:avLst/>
          </a:prstGeom>
          <a:noFill/>
        </p:spPr>
        <p:txBody>
          <a:bodyPr wrap="square" rtlCol="0">
            <a:spAutoFit/>
          </a:bodyPr>
          <a:lstStyle/>
          <a:p>
            <a:r>
              <a:rPr lang="en-US" sz="1400" b="1" dirty="0"/>
              <a:t>Cellular Backhaul</a:t>
            </a:r>
            <a:endParaRPr lang="en-US" sz="1400" dirty="0"/>
          </a:p>
          <a:p>
            <a:pPr marL="285750" indent="-285750">
              <a:buFont typeface="Arial" panose="020B0604020202020204" pitchFamily="34" charset="0"/>
              <a:buChar char="•"/>
            </a:pPr>
            <a:r>
              <a:rPr lang="en-US" sz="1400" dirty="0"/>
              <a:t>Unencrypted calls, SMS</a:t>
            </a:r>
          </a:p>
          <a:p>
            <a:pPr marL="285750" indent="-285750">
              <a:buFont typeface="Arial" panose="020B0604020202020204" pitchFamily="34" charset="0"/>
              <a:buChar char="•"/>
            </a:pPr>
            <a:r>
              <a:rPr lang="en-US" sz="1400" dirty="0"/>
              <a:t>End user Internet traffic</a:t>
            </a:r>
          </a:p>
          <a:p>
            <a:pPr marL="285750" indent="-285750">
              <a:buFont typeface="Arial" panose="020B0604020202020204" pitchFamily="34" charset="0"/>
              <a:buChar char="•"/>
            </a:pPr>
            <a:r>
              <a:rPr lang="en-US" sz="1400" dirty="0"/>
              <a:t>Hardware IDs (e.g. IMSI)</a:t>
            </a:r>
          </a:p>
          <a:p>
            <a:pPr marL="285750" indent="-285750">
              <a:buFont typeface="Arial" panose="020B0604020202020204" pitchFamily="34" charset="0"/>
              <a:buChar char="•"/>
            </a:pPr>
            <a:r>
              <a:rPr lang="en-US" sz="1400" dirty="0"/>
              <a:t>Cellular communication encryption keys.</a:t>
            </a:r>
          </a:p>
          <a:p>
            <a:r>
              <a:rPr lang="en-US" sz="1400" b="1" dirty="0"/>
              <a:t>Military and Government</a:t>
            </a:r>
          </a:p>
          <a:p>
            <a:pPr marL="285750" indent="-285750">
              <a:buFont typeface="Arial" panose="020B0604020202020204" pitchFamily="34" charset="0"/>
              <a:buChar char="•"/>
            </a:pPr>
            <a:r>
              <a:rPr lang="en-US" sz="1400" dirty="0"/>
              <a:t>Unencrypted VoIP</a:t>
            </a:r>
          </a:p>
          <a:p>
            <a:pPr marL="285750" indent="-285750">
              <a:buFont typeface="Arial" panose="020B0604020202020204" pitchFamily="34" charset="0"/>
              <a:buChar char="•"/>
            </a:pPr>
            <a:r>
              <a:rPr lang="en-US" sz="1400" dirty="0"/>
              <a:t>Internet traffic </a:t>
            </a:r>
          </a:p>
          <a:p>
            <a:pPr marL="285750" indent="-285750">
              <a:buFont typeface="Arial" panose="020B0604020202020204" pitchFamily="34" charset="0"/>
              <a:buChar char="•"/>
            </a:pPr>
            <a:r>
              <a:rPr lang="en-US" sz="1400" dirty="0"/>
              <a:t>Encrypted internal communications from ships, traffic for military</a:t>
            </a:r>
          </a:p>
          <a:p>
            <a:pPr marL="285750" indent="-285750">
              <a:buFont typeface="Arial" panose="020B0604020202020204" pitchFamily="34" charset="0"/>
              <a:buChar char="•"/>
            </a:pPr>
            <a:r>
              <a:rPr lang="en-US" sz="1400" dirty="0"/>
              <a:t>Detailed tracking data for coastal vessel surveillance</a:t>
            </a:r>
          </a:p>
          <a:p>
            <a:pPr marL="285750" indent="-285750">
              <a:buFont typeface="Arial" panose="020B0604020202020204" pitchFamily="34" charset="0"/>
              <a:buChar char="•"/>
            </a:pPr>
            <a:r>
              <a:rPr lang="en-US" sz="1400" dirty="0"/>
              <a:t>Police force operations</a:t>
            </a:r>
          </a:p>
          <a:p>
            <a:r>
              <a:rPr lang="en-US" sz="1400" b="1" dirty="0"/>
              <a:t>In‑flight Wi‑Fi</a:t>
            </a:r>
          </a:p>
          <a:p>
            <a:pPr marL="285750" indent="-285750">
              <a:buFont typeface="Arial" panose="020B0604020202020204" pitchFamily="34" charset="0"/>
              <a:buChar char="•"/>
            </a:pPr>
            <a:r>
              <a:rPr lang="en-US" sz="1400" dirty="0"/>
              <a:t>Unprotected passenger Internet traffic destined for in-flight Wi-Fi</a:t>
            </a:r>
          </a:p>
          <a:p>
            <a:pPr marL="285750" indent="-285750">
              <a:buFont typeface="Arial" panose="020B0604020202020204" pitchFamily="34" charset="0"/>
              <a:buChar char="•"/>
            </a:pPr>
            <a:r>
              <a:rPr lang="en-US" sz="1400" dirty="0"/>
              <a:t>Passenger web browsing (DNS lookups and HTTPS traffic)</a:t>
            </a:r>
          </a:p>
          <a:p>
            <a:pPr marL="285750" indent="-285750">
              <a:buFont typeface="Arial" panose="020B0604020202020204" pitchFamily="34" charset="0"/>
              <a:buChar char="•"/>
            </a:pPr>
            <a:r>
              <a:rPr lang="en-US" sz="1400" dirty="0"/>
              <a:t>Encrypted pilot flight‑information systems</a:t>
            </a:r>
          </a:p>
          <a:p>
            <a:pPr marL="285750" indent="-285750">
              <a:buFont typeface="Arial" panose="020B0604020202020204" pitchFamily="34" charset="0"/>
              <a:buChar char="•"/>
            </a:pPr>
            <a:r>
              <a:rPr lang="en-US" sz="1400" dirty="0"/>
              <a:t>In‑flight entertainment.</a:t>
            </a:r>
            <a:endParaRPr lang="en-US" sz="1400" b="1" dirty="0"/>
          </a:p>
          <a:p>
            <a:r>
              <a:rPr lang="en-US" sz="1400" b="1" dirty="0"/>
              <a:t>VoIP</a:t>
            </a:r>
          </a:p>
          <a:p>
            <a:pPr marL="285750" indent="-285750">
              <a:buFont typeface="Arial" panose="020B0604020202020204" pitchFamily="34" charset="0"/>
              <a:buChar char="•"/>
            </a:pPr>
            <a:r>
              <a:rPr lang="en-US" sz="1400" dirty="0"/>
              <a:t>Multiple VoIP providers were using unencrypted satellite backhaul, exposing </a:t>
            </a:r>
          </a:p>
          <a:p>
            <a:pPr marL="742950" lvl="1" indent="-285750">
              <a:buFont typeface="Arial" panose="020B0604020202020204" pitchFamily="34" charset="0"/>
              <a:buChar char="•"/>
            </a:pPr>
            <a:r>
              <a:rPr lang="en-US" sz="1400" dirty="0"/>
              <a:t>Unencrypted call audio</a:t>
            </a:r>
          </a:p>
          <a:p>
            <a:pPr marL="742950" lvl="1" indent="-285750">
              <a:buFont typeface="Arial" panose="020B0604020202020204" pitchFamily="34" charset="0"/>
              <a:buChar char="•"/>
            </a:pPr>
            <a:r>
              <a:rPr lang="en-US" sz="1400" dirty="0"/>
              <a:t>End user metadata</a:t>
            </a:r>
            <a:endParaRPr lang="en-US" sz="1400" b="1" dirty="0"/>
          </a:p>
          <a:p>
            <a:r>
              <a:rPr lang="en-US" sz="1400" b="1" dirty="0"/>
              <a:t>Internal Commercial Networks</a:t>
            </a:r>
          </a:p>
          <a:p>
            <a:pPr marL="285750" indent="-285750">
              <a:buFont typeface="Arial" panose="020B0604020202020204" pitchFamily="34" charset="0"/>
              <a:buChar char="•"/>
            </a:pPr>
            <a:r>
              <a:rPr lang="en-US" sz="1400" dirty="0"/>
              <a:t>Retail, financial, and banking companies all used unencrypted satellite communications for their internal networks. </a:t>
            </a:r>
          </a:p>
          <a:p>
            <a:pPr marL="285750" indent="-285750">
              <a:buFont typeface="Arial" panose="020B0604020202020204" pitchFamily="34" charset="0"/>
              <a:buChar char="•"/>
            </a:pPr>
            <a:r>
              <a:rPr lang="en-US" sz="1400" dirty="0"/>
              <a:t>Observed unencrypted</a:t>
            </a:r>
          </a:p>
          <a:p>
            <a:pPr marL="742950" lvl="1" indent="-285750">
              <a:buFont typeface="Arial" panose="020B0604020202020204" pitchFamily="34" charset="0"/>
              <a:buChar char="•"/>
            </a:pPr>
            <a:r>
              <a:rPr lang="en-US" sz="1400" dirty="0"/>
              <a:t>Login credentials</a:t>
            </a:r>
          </a:p>
          <a:p>
            <a:pPr marL="742950" lvl="1" indent="-285750">
              <a:buFont typeface="Arial" panose="020B0604020202020204" pitchFamily="34" charset="0"/>
              <a:buChar char="•"/>
            </a:pPr>
            <a:r>
              <a:rPr lang="en-US" sz="1400" dirty="0"/>
              <a:t>Corporate emails</a:t>
            </a:r>
          </a:p>
          <a:p>
            <a:pPr marL="742950" lvl="1" indent="-285750">
              <a:buFont typeface="Arial" panose="020B0604020202020204" pitchFamily="34" charset="0"/>
              <a:buChar char="•"/>
            </a:pPr>
            <a:r>
              <a:rPr lang="en-US" sz="1400" dirty="0"/>
              <a:t>Inventory records</a:t>
            </a:r>
          </a:p>
          <a:p>
            <a:pPr marL="742950" lvl="1" indent="-285750">
              <a:buFont typeface="Arial" panose="020B0604020202020204" pitchFamily="34" charset="0"/>
              <a:buChar char="•"/>
            </a:pPr>
            <a:r>
              <a:rPr lang="en-US" sz="1400" dirty="0"/>
              <a:t>ATM networking information.</a:t>
            </a:r>
            <a:endParaRPr lang="en-US" sz="1400" b="1" dirty="0"/>
          </a:p>
          <a:p>
            <a:r>
              <a:rPr lang="en-US" sz="1400" b="1" dirty="0"/>
              <a:t>Critical Infrastructure</a:t>
            </a:r>
          </a:p>
          <a:p>
            <a:pPr marL="285750" indent="-285750">
              <a:buFont typeface="Arial" panose="020B0604020202020204" pitchFamily="34" charset="0"/>
              <a:buChar char="•"/>
            </a:pPr>
            <a:r>
              <a:rPr lang="en-US" sz="1400" dirty="0"/>
              <a:t>Power utility companies and oil and gas pipelines used GEO satellite links to support remotely operated SCADA infrastructure and power grid repair tickets.</a:t>
            </a:r>
          </a:p>
          <a:p>
            <a:br>
              <a:rPr lang="en-US" sz="1400" dirty="0"/>
            </a:br>
            <a:endParaRPr lang="en-US" sz="1400" dirty="0"/>
          </a:p>
        </p:txBody>
      </p:sp>
    </p:spTree>
    <p:extLst>
      <p:ext uri="{BB962C8B-B14F-4D97-AF65-F5344CB8AC3E}">
        <p14:creationId xmlns:p14="http://schemas.microsoft.com/office/powerpoint/2010/main" val="228958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2C5605-966E-BC25-88FE-1EAB73F2451A}"/>
              </a:ext>
            </a:extLst>
          </p:cNvPr>
          <p:cNvSpPr>
            <a:spLocks noGrp="1"/>
          </p:cNvSpPr>
          <p:nvPr>
            <p:ph type="title"/>
          </p:nvPr>
        </p:nvSpPr>
        <p:spPr>
          <a:xfrm>
            <a:off x="5809514" y="443349"/>
            <a:ext cx="6701555" cy="697857"/>
          </a:xfrm>
        </p:spPr>
        <p:txBody>
          <a:bodyPr vert="horz" lIns="91440" tIns="45720" rIns="91440" bIns="45720" rtlCol="0" anchor="b">
            <a:normAutofit/>
          </a:bodyPr>
          <a:lstStyle/>
          <a:p>
            <a:pPr algn="ctr"/>
            <a:r>
              <a:rPr lang="en-US" sz="4000" b="1" dirty="0"/>
              <a:t>What if we lost access?</a:t>
            </a:r>
          </a:p>
        </p:txBody>
      </p:sp>
      <p:pic>
        <p:nvPicPr>
          <p:cNvPr id="5" name="Content Placeholder 4">
            <a:extLst>
              <a:ext uri="{FF2B5EF4-FFF2-40B4-BE49-F238E27FC236}">
                <a16:creationId xmlns:a16="http://schemas.microsoft.com/office/drawing/2014/main" id="{C349337F-1B62-8D69-0DF1-6F95CC727022}"/>
              </a:ext>
            </a:extLst>
          </p:cNvPr>
          <p:cNvPicPr>
            <a:picLocks noGrp="1" noChangeAspect="1"/>
          </p:cNvPicPr>
          <p:nvPr>
            <p:ph sz="half" idx="2"/>
          </p:nvPr>
        </p:nvPicPr>
        <p:blipFill rotWithShape="1">
          <a:blip r:embed="rId2"/>
          <a:srcRect l="7301" r="6271" b="1"/>
          <a:stretch/>
        </p:blipFill>
        <p:spPr>
          <a:xfrm>
            <a:off x="142159" y="880242"/>
            <a:ext cx="5667355" cy="5097516"/>
          </a:xfrm>
          <a:prstGeom prst="rect">
            <a:avLst/>
          </a:prstGeom>
        </p:spPr>
      </p:pic>
      <p:sp>
        <p:nvSpPr>
          <p:cNvPr id="13" name="Content Placeholder 2">
            <a:extLst>
              <a:ext uri="{FF2B5EF4-FFF2-40B4-BE49-F238E27FC236}">
                <a16:creationId xmlns:a16="http://schemas.microsoft.com/office/drawing/2014/main" id="{6BF4E782-DC6E-2785-430E-A45B94C904FE}"/>
              </a:ext>
            </a:extLst>
          </p:cNvPr>
          <p:cNvSpPr>
            <a:spLocks noGrp="1"/>
          </p:cNvSpPr>
          <p:nvPr>
            <p:ph sz="half" idx="1"/>
          </p:nvPr>
        </p:nvSpPr>
        <p:spPr>
          <a:xfrm>
            <a:off x="6382489" y="1310684"/>
            <a:ext cx="5203518" cy="4993012"/>
          </a:xfrm>
        </p:spPr>
        <p:txBody>
          <a:bodyPr vert="horz" lIns="91440" tIns="45720" rIns="91440" bIns="45720" rtlCol="0">
            <a:normAutofit fontScale="92500" lnSpcReduction="20000"/>
          </a:bodyPr>
          <a:lstStyle/>
          <a:p>
            <a:r>
              <a:rPr lang="en-US" sz="1800" b="0" i="0" dirty="0">
                <a:effectLst/>
              </a:rPr>
              <a:t>Communication</a:t>
            </a:r>
          </a:p>
          <a:p>
            <a:pPr lvl="1"/>
            <a:r>
              <a:rPr lang="en-US" sz="1800" b="0" i="0" dirty="0">
                <a:effectLst/>
              </a:rPr>
              <a:t>voice, data, and video services across the US and the world.</a:t>
            </a:r>
          </a:p>
          <a:p>
            <a:r>
              <a:rPr lang="en-US" sz="1800" b="0" i="0" dirty="0">
                <a:effectLst/>
              </a:rPr>
              <a:t>Navigation (GPS)</a:t>
            </a:r>
          </a:p>
          <a:p>
            <a:pPr lvl="1"/>
            <a:r>
              <a:rPr lang="en-US" sz="1800" dirty="0"/>
              <a:t>A</a:t>
            </a:r>
            <a:r>
              <a:rPr lang="en-US" sz="1800" b="0" i="0" dirty="0">
                <a:effectLst/>
              </a:rPr>
              <a:t>viation</a:t>
            </a:r>
          </a:p>
          <a:p>
            <a:pPr lvl="1"/>
            <a:r>
              <a:rPr lang="en-US" sz="1800" dirty="0"/>
              <a:t>M</a:t>
            </a:r>
            <a:r>
              <a:rPr lang="en-US" sz="1800" b="0" i="0" dirty="0">
                <a:effectLst/>
              </a:rPr>
              <a:t>aritime</a:t>
            </a:r>
          </a:p>
          <a:p>
            <a:pPr lvl="1"/>
            <a:r>
              <a:rPr lang="en-US" sz="1800" dirty="0"/>
              <a:t>G</a:t>
            </a:r>
            <a:r>
              <a:rPr lang="en-US" sz="1800" b="0" i="0" dirty="0">
                <a:effectLst/>
              </a:rPr>
              <a:t>round-based navigation, </a:t>
            </a:r>
          </a:p>
          <a:p>
            <a:pPr lvl="2"/>
            <a:r>
              <a:rPr lang="en-US" sz="1800" dirty="0"/>
              <a:t>E</a:t>
            </a:r>
            <a:r>
              <a:rPr lang="en-US" sz="1800" b="0" i="0" dirty="0">
                <a:effectLst/>
              </a:rPr>
              <a:t>mergency services</a:t>
            </a:r>
          </a:p>
          <a:p>
            <a:pPr lvl="2"/>
            <a:r>
              <a:rPr lang="en-US" sz="1800" dirty="0"/>
              <a:t>A</a:t>
            </a:r>
            <a:r>
              <a:rPr lang="en-US" sz="1800" b="0" i="0" dirty="0">
                <a:effectLst/>
              </a:rPr>
              <a:t>griculture</a:t>
            </a:r>
          </a:p>
          <a:p>
            <a:pPr lvl="2"/>
            <a:r>
              <a:rPr lang="en-US" sz="1800" b="0" i="0" dirty="0">
                <a:effectLst/>
              </a:rPr>
              <a:t>Surveying and mapping</a:t>
            </a:r>
          </a:p>
          <a:p>
            <a:pPr lvl="1"/>
            <a:r>
              <a:rPr lang="en-US" sz="1800" b="0" i="0" dirty="0">
                <a:effectLst/>
              </a:rPr>
              <a:t>Cellular Communications </a:t>
            </a:r>
          </a:p>
          <a:p>
            <a:r>
              <a:rPr lang="en-US" sz="1800" b="0" i="0" dirty="0">
                <a:effectLst/>
              </a:rPr>
              <a:t>Financial services</a:t>
            </a:r>
          </a:p>
          <a:p>
            <a:pPr lvl="1"/>
            <a:r>
              <a:rPr lang="en-US" sz="1800" dirty="0"/>
              <a:t>F</a:t>
            </a:r>
            <a:r>
              <a:rPr lang="en-US" sz="1800" b="0" i="0" dirty="0">
                <a:effectLst/>
              </a:rPr>
              <a:t>inancial transactions</a:t>
            </a:r>
          </a:p>
          <a:p>
            <a:pPr lvl="1"/>
            <a:r>
              <a:rPr lang="en-US" sz="1800" dirty="0"/>
              <a:t>S</a:t>
            </a:r>
            <a:r>
              <a:rPr lang="en-US" sz="1800" b="0" i="0" dirty="0">
                <a:effectLst/>
              </a:rPr>
              <a:t>tock trading</a:t>
            </a:r>
          </a:p>
          <a:p>
            <a:pPr lvl="1"/>
            <a:r>
              <a:rPr lang="en-US" sz="1800" dirty="0"/>
              <a:t>Point of Sales Systems (POS)</a:t>
            </a:r>
            <a:endParaRPr lang="en-US" sz="1800" b="0" i="0" dirty="0">
              <a:effectLst/>
            </a:endParaRPr>
          </a:p>
          <a:p>
            <a:r>
              <a:rPr lang="en-US" sz="1800" b="0" i="0" dirty="0">
                <a:effectLst/>
              </a:rPr>
              <a:t>Weather Forecasting</a:t>
            </a:r>
          </a:p>
          <a:p>
            <a:r>
              <a:rPr lang="en-US" sz="1800" b="0" i="0" dirty="0">
                <a:effectLst/>
              </a:rPr>
              <a:t>Television and Radio </a:t>
            </a:r>
            <a:r>
              <a:rPr lang="en-US" sz="1800" dirty="0"/>
              <a:t>B</a:t>
            </a:r>
            <a:r>
              <a:rPr lang="en-US" sz="1800" b="0" i="0" dirty="0">
                <a:effectLst/>
              </a:rPr>
              <a:t>roadcasting</a:t>
            </a:r>
          </a:p>
          <a:p>
            <a:r>
              <a:rPr lang="en-US" sz="1800" b="0" i="0" dirty="0">
                <a:effectLst/>
              </a:rPr>
              <a:t>Space Exploration</a:t>
            </a:r>
          </a:p>
        </p:txBody>
      </p:sp>
      <p:sp>
        <p:nvSpPr>
          <p:cNvPr id="15" name="Rectangle 1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33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64953F-D04D-D4D3-44C1-5923C33B18CA}"/>
              </a:ext>
            </a:extLst>
          </p:cNvPr>
          <p:cNvSpPr>
            <a:spLocks noGrp="1"/>
          </p:cNvSpPr>
          <p:nvPr>
            <p:ph type="title"/>
          </p:nvPr>
        </p:nvSpPr>
        <p:spPr>
          <a:xfrm>
            <a:off x="400050" y="502022"/>
            <a:ext cx="2624884" cy="1100202"/>
          </a:xfrm>
        </p:spPr>
        <p:txBody>
          <a:bodyPr vert="horz" lIns="91440" tIns="45720" rIns="91440" bIns="45720" rtlCol="0" anchor="b">
            <a:normAutofit fontScale="90000"/>
          </a:bodyPr>
          <a:lstStyle/>
          <a:p>
            <a:pPr algn="ctr"/>
            <a:r>
              <a:rPr lang="en-US" sz="4800" b="1" kern="1200" dirty="0">
                <a:latin typeface="+mj-lt"/>
                <a:ea typeface="+mj-ea"/>
                <a:cs typeface="+mj-cs"/>
              </a:rPr>
              <a:t>Threats and Risks</a:t>
            </a:r>
          </a:p>
        </p:txBody>
      </p:sp>
      <p:sp>
        <p:nvSpPr>
          <p:cNvPr id="7" name="Content Placeholder 6">
            <a:extLst>
              <a:ext uri="{FF2B5EF4-FFF2-40B4-BE49-F238E27FC236}">
                <a16:creationId xmlns:a16="http://schemas.microsoft.com/office/drawing/2014/main" id="{05CA53D8-48B2-EB16-1D2E-0267106723A9}"/>
              </a:ext>
            </a:extLst>
          </p:cNvPr>
          <p:cNvSpPr>
            <a:spLocks noGrp="1"/>
          </p:cNvSpPr>
          <p:nvPr>
            <p:ph idx="1"/>
          </p:nvPr>
        </p:nvSpPr>
        <p:spPr>
          <a:xfrm>
            <a:off x="230911" y="2265770"/>
            <a:ext cx="3370046" cy="3606997"/>
          </a:xfrm>
        </p:spPr>
        <p:txBody>
          <a:bodyPr anchor="t">
            <a:normAutofit fontScale="85000" lnSpcReduction="20000"/>
          </a:bodyPr>
          <a:lstStyle/>
          <a:p>
            <a:pPr indent="-228600">
              <a:spcAft>
                <a:spcPts val="600"/>
              </a:spcAft>
              <a:buFont typeface="Arial" panose="020B0604020202020204" pitchFamily="34" charset="0"/>
              <a:buChar char="•"/>
            </a:pPr>
            <a:r>
              <a:rPr lang="en-US" sz="2400" dirty="0">
                <a:effectLst/>
              </a:rPr>
              <a:t>Nation State Actors</a:t>
            </a:r>
          </a:p>
          <a:p>
            <a:pPr indent="-228600">
              <a:spcAft>
                <a:spcPts val="600"/>
              </a:spcAft>
              <a:buFont typeface="Arial" panose="020B0604020202020204" pitchFamily="34" charset="0"/>
              <a:buChar char="•"/>
            </a:pPr>
            <a:r>
              <a:rPr lang="en-US" sz="2400" dirty="0">
                <a:effectLst/>
              </a:rPr>
              <a:t>Supply Chain</a:t>
            </a:r>
          </a:p>
          <a:p>
            <a:pPr indent="-228600">
              <a:spcAft>
                <a:spcPts val="600"/>
              </a:spcAft>
              <a:buFont typeface="Arial" panose="020B0604020202020204" pitchFamily="34" charset="0"/>
              <a:buChar char="•"/>
            </a:pPr>
            <a:r>
              <a:rPr lang="en-US" sz="2400" dirty="0"/>
              <a:t>Software/Hardware Vulnerabilities</a:t>
            </a:r>
          </a:p>
          <a:p>
            <a:pPr indent="-228600">
              <a:spcAft>
                <a:spcPts val="600"/>
              </a:spcAft>
              <a:buFont typeface="Arial" panose="020B0604020202020204" pitchFamily="34" charset="0"/>
              <a:buChar char="•"/>
            </a:pPr>
            <a:r>
              <a:rPr lang="en-US" sz="2400" dirty="0"/>
              <a:t>Cyber Attack</a:t>
            </a:r>
          </a:p>
          <a:p>
            <a:pPr indent="-228600">
              <a:spcAft>
                <a:spcPts val="600"/>
              </a:spcAft>
              <a:buFont typeface="Arial" panose="020B0604020202020204" pitchFamily="34" charset="0"/>
              <a:buChar char="•"/>
            </a:pPr>
            <a:r>
              <a:rPr lang="en-US" sz="2400" dirty="0"/>
              <a:t>Denial of Service</a:t>
            </a:r>
          </a:p>
          <a:p>
            <a:pPr indent="-228600">
              <a:spcAft>
                <a:spcPts val="600"/>
              </a:spcAft>
              <a:buFont typeface="Arial" panose="020B0604020202020204" pitchFamily="34" charset="0"/>
              <a:buChar char="•"/>
            </a:pPr>
            <a:r>
              <a:rPr lang="en-US" sz="2400" dirty="0"/>
              <a:t>Hacktivism</a:t>
            </a:r>
          </a:p>
          <a:p>
            <a:pPr indent="-228600">
              <a:spcAft>
                <a:spcPts val="600"/>
              </a:spcAft>
              <a:buFont typeface="Arial" panose="020B0604020202020204" pitchFamily="34" charset="0"/>
              <a:buChar char="•"/>
            </a:pPr>
            <a:r>
              <a:rPr lang="en-US" sz="2400" dirty="0"/>
              <a:t>Ransomware </a:t>
            </a:r>
            <a:endParaRPr lang="en-US" sz="2400" dirty="0">
              <a:effectLst/>
            </a:endParaRPr>
          </a:p>
          <a:p>
            <a:pPr indent="-228600">
              <a:spcAft>
                <a:spcPts val="600"/>
              </a:spcAft>
              <a:buFont typeface="Arial" panose="020B0604020202020204" pitchFamily="34" charset="0"/>
              <a:buChar char="•"/>
            </a:pPr>
            <a:r>
              <a:rPr lang="en-US" sz="2400" dirty="0">
                <a:effectLst/>
              </a:rPr>
              <a:t>Physical Attack</a:t>
            </a:r>
          </a:p>
        </p:txBody>
      </p:sp>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descr="Protecting Space Systems from Cyber Attack | by The Aerospace Corporation |  Aerospace TechBlog | Medium">
            <a:extLst>
              <a:ext uri="{FF2B5EF4-FFF2-40B4-BE49-F238E27FC236}">
                <a16:creationId xmlns:a16="http://schemas.microsoft.com/office/drawing/2014/main" id="{73FEC208-CAC2-0627-A726-13D19DE2A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018" y="985233"/>
            <a:ext cx="8293072" cy="46678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F93673-B0CA-0C22-F15D-37FF012FBC35}"/>
              </a:ext>
            </a:extLst>
          </p:cNvPr>
          <p:cNvSpPr txBox="1"/>
          <p:nvPr/>
        </p:nvSpPr>
        <p:spPr>
          <a:xfrm>
            <a:off x="4038600" y="5797783"/>
            <a:ext cx="8032355" cy="338554"/>
          </a:xfrm>
          <a:prstGeom prst="rect">
            <a:avLst/>
          </a:prstGeom>
          <a:noFill/>
        </p:spPr>
        <p:txBody>
          <a:bodyPr wrap="square">
            <a:spAutoFit/>
          </a:bodyPr>
          <a:lstStyle/>
          <a:p>
            <a:pPr algn="ctr"/>
            <a:r>
              <a:rPr lang="en-US" sz="1600" dirty="0"/>
              <a:t>Threats to Remote Sensing Satellites ACCRES Briefing</a:t>
            </a:r>
          </a:p>
        </p:txBody>
      </p:sp>
    </p:spTree>
    <p:extLst>
      <p:ext uri="{BB962C8B-B14F-4D97-AF65-F5344CB8AC3E}">
        <p14:creationId xmlns:p14="http://schemas.microsoft.com/office/powerpoint/2010/main" val="1267469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DFEF76-644D-BA4E-D365-2163FC5F9765}"/>
              </a:ext>
            </a:extLst>
          </p:cNvPr>
          <p:cNvSpPr>
            <a:spLocks noGrp="1"/>
          </p:cNvSpPr>
          <p:nvPr>
            <p:ph type="title"/>
          </p:nvPr>
        </p:nvSpPr>
        <p:spPr>
          <a:xfrm>
            <a:off x="459347" y="294538"/>
            <a:ext cx="10808204" cy="1033669"/>
          </a:xfrm>
        </p:spPr>
        <p:txBody>
          <a:bodyPr vert="horz" lIns="91440" tIns="45720" rIns="91440" bIns="45720" rtlCol="0" anchor="ctr">
            <a:normAutofit/>
          </a:bodyPr>
          <a:lstStyle/>
          <a:p>
            <a:pPr algn="ctr"/>
            <a:r>
              <a:rPr lang="en-US" sz="3400" b="1" kern="1200" dirty="0">
                <a:solidFill>
                  <a:srgbClr val="FFFFFF"/>
                </a:solidFill>
                <a:latin typeface="+mj-lt"/>
                <a:ea typeface="+mj-ea"/>
                <a:cs typeface="+mj-cs"/>
              </a:rPr>
              <a:t>Cyber Intrusion or Breach – Examples from NASA</a:t>
            </a:r>
          </a:p>
        </p:txBody>
      </p:sp>
      <p:sp>
        <p:nvSpPr>
          <p:cNvPr id="3" name="TextBox 2">
            <a:extLst>
              <a:ext uri="{FF2B5EF4-FFF2-40B4-BE49-F238E27FC236}">
                <a16:creationId xmlns:a16="http://schemas.microsoft.com/office/drawing/2014/main" id="{E175B75F-A9FB-C60B-37C3-0B2E90D61A7B}"/>
              </a:ext>
            </a:extLst>
          </p:cNvPr>
          <p:cNvSpPr txBox="1"/>
          <p:nvPr/>
        </p:nvSpPr>
        <p:spPr>
          <a:xfrm>
            <a:off x="4447853" y="5343508"/>
            <a:ext cx="7584438" cy="1043231"/>
          </a:xfrm>
          <a:prstGeom prst="rect">
            <a:avLst/>
          </a:prstGeom>
          <a:ln>
            <a:solidFill>
              <a:schemeClr val="tx1"/>
            </a:solidFill>
          </a:ln>
        </p:spPr>
        <p:txBody>
          <a:bodyPr vert="horz" lIns="91440" tIns="45720" rIns="91440" bIns="45720" rtlCol="0" anchor="ctr">
            <a:normAutofit fontScale="62500" lnSpcReduction="2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2014</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JPL discovered a cyber intruder was able to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upload malware to a server supporting JPL astronomical missions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and research after a web-based program installed by the system’s administrator allowed the public to upload and execute files on the server. </a:t>
            </a: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Investigation of the compromise revealed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administrator failed to update the software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a timely manner, providing the attacker an opportunity for unauthorized access via a JPL computer</a:t>
            </a:r>
          </a:p>
        </p:txBody>
      </p:sp>
      <p:sp>
        <p:nvSpPr>
          <p:cNvPr id="4" name="TextBox 3">
            <a:extLst>
              <a:ext uri="{FF2B5EF4-FFF2-40B4-BE49-F238E27FC236}">
                <a16:creationId xmlns:a16="http://schemas.microsoft.com/office/drawing/2014/main" id="{036ECEBF-B24A-0B33-2016-EAC65805B92C}"/>
              </a:ext>
            </a:extLst>
          </p:cNvPr>
          <p:cNvSpPr txBox="1"/>
          <p:nvPr/>
        </p:nvSpPr>
        <p:spPr>
          <a:xfrm>
            <a:off x="6095998" y="1666084"/>
            <a:ext cx="5936292" cy="1969770"/>
          </a:xfrm>
          <a:prstGeom prst="rect">
            <a:avLst/>
          </a:prstGeom>
          <a:noFill/>
          <a:ln>
            <a:solidFill>
              <a:schemeClr val="tx1"/>
            </a:solidFill>
          </a:ln>
        </p:spPr>
        <p:txBody>
          <a:bodyPr wrap="square" rtlCol="0">
            <a:spAutoFit/>
          </a:bodyPr>
          <a:lstStyle/>
          <a:p>
            <a:pPr marL="45720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2016</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 A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website misconfiguration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resulted in an anonymous user gaining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elevated privileges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that enabled an individual to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execute codes on a server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used for software architecture development.</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The use of Secure Sockets Layer, which ensures that all data transmitted between the web server and browser remains encrypted, prevented JPL’s network security monitoring tools from identifying the actions taken by the bad actor prior to detection.</a:t>
            </a:r>
          </a:p>
        </p:txBody>
      </p:sp>
      <p:sp>
        <p:nvSpPr>
          <p:cNvPr id="5" name="TextBox 4">
            <a:extLst>
              <a:ext uri="{FF2B5EF4-FFF2-40B4-BE49-F238E27FC236}">
                <a16:creationId xmlns:a16="http://schemas.microsoft.com/office/drawing/2014/main" id="{209C0A15-8955-69FE-6A0A-9E4259BEDF45}"/>
              </a:ext>
            </a:extLst>
          </p:cNvPr>
          <p:cNvSpPr txBox="1"/>
          <p:nvPr/>
        </p:nvSpPr>
        <p:spPr>
          <a:xfrm>
            <a:off x="159709" y="3317735"/>
            <a:ext cx="4193020" cy="2939266"/>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2011</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JPL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discovered Chinese-based IP addresses </a:t>
            </a:r>
            <a:r>
              <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rPr>
              <a:t>in which cyber intruders gained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full access to 18 servers supporting key JPL missions</a:t>
            </a:r>
            <a:r>
              <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rPr>
              <a:t>, including the DSN and Advanced Spaceborne Thermal Emission and Reflection Radiometer mission, and sensitive user accounts</a:t>
            </a:r>
          </a:p>
          <a:p>
            <a:pPr marL="457200" marR="0" lvl="1" indent="0" algn="l" defTabSz="914400" rtl="0" eaLnBrk="1" fontAlgn="auto" latinLnBrk="0" hangingPunct="1">
              <a:lnSpc>
                <a:spcPct val="100000"/>
              </a:lnSpc>
              <a:spcBef>
                <a:spcPts val="0"/>
              </a:spcBef>
              <a:spcAft>
                <a:spcPts val="600"/>
              </a:spcAft>
              <a:buClrTx/>
              <a:buSzTx/>
              <a:buFontTx/>
              <a:buNone/>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rPr>
              <a:t>With full system access, the intruders were able to: (1)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copy, modify, or delete sensitive files</a:t>
            </a:r>
            <a:r>
              <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rPr>
              <a:t>; (2)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add, modify, or delete user accounts for mission-critical JPL systems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(3)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upload hacking tools to steal user credentials and compromise other NASA systems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(4)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modify system logs to conceal their actions.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Intruders resided within the system for 2 weeks before being detected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and analysis of intrusion detection system log files revealed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87 gigabytes of data had been uploaded to the attackers’ IP addresses</a:t>
            </a:r>
          </a:p>
        </p:txBody>
      </p:sp>
      <p:sp>
        <p:nvSpPr>
          <p:cNvPr id="6" name="TextBox 5">
            <a:extLst>
              <a:ext uri="{FF2B5EF4-FFF2-40B4-BE49-F238E27FC236}">
                <a16:creationId xmlns:a16="http://schemas.microsoft.com/office/drawing/2014/main" id="{9E621CED-A8C2-562C-91CA-E15CC145D954}"/>
              </a:ext>
            </a:extLst>
          </p:cNvPr>
          <p:cNvSpPr txBox="1"/>
          <p:nvPr/>
        </p:nvSpPr>
        <p:spPr>
          <a:xfrm>
            <a:off x="159709" y="1692272"/>
            <a:ext cx="5828420" cy="146193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2009</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 A cyberattacker successfully penetrated a computer system at JPL and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extracted approximately 22 gigabytes of program data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by illegally transferring the information to an Internet Protocol (IP) address in China. </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The stolen data included information protected under International Traffic in Arms Regulations and Export Administration Regulations (ITAR)</a:t>
            </a:r>
          </a:p>
        </p:txBody>
      </p:sp>
      <p:sp>
        <p:nvSpPr>
          <p:cNvPr id="7" name="TextBox 6">
            <a:extLst>
              <a:ext uri="{FF2B5EF4-FFF2-40B4-BE49-F238E27FC236}">
                <a16:creationId xmlns:a16="http://schemas.microsoft.com/office/drawing/2014/main" id="{F85F55FB-DC6F-06A3-E524-ACBB6E87FC64}"/>
              </a:ext>
            </a:extLst>
          </p:cNvPr>
          <p:cNvSpPr txBox="1"/>
          <p:nvPr/>
        </p:nvSpPr>
        <p:spPr>
          <a:xfrm>
            <a:off x="4447851" y="3786729"/>
            <a:ext cx="7584439" cy="1461939"/>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2017</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 A JPL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server that runs source code used in ground operations</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for scientific spacecraft was compromised by foreign hackers who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exploited a flaw in the software, hardware, or firmware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that was previously unknown to JPL. </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As a result, the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intruders remotely executed a code on the server without authentication</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After gaining access to the server,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the hackers were able to upload, manipulate, and execute various files and commands unrelated to controlling spacecraft</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659199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3">
            <a:extLst>
              <a:ext uri="{FF2B5EF4-FFF2-40B4-BE49-F238E27FC236}">
                <a16:creationId xmlns:a16="http://schemas.microsoft.com/office/drawing/2014/main" id="{873DDF9D-E27C-4E23-A1E8-CA352535F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10138"/>
            <a:ext cx="121920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55">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Know Your Earth 3.0: Terra | NASA">
            <a:extLst>
              <a:ext uri="{FF2B5EF4-FFF2-40B4-BE49-F238E27FC236}">
                <a16:creationId xmlns:a16="http://schemas.microsoft.com/office/drawing/2014/main" id="{04CCF6B1-9306-37FF-8F78-B785ADF41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92" r="2" b="1726"/>
          <a:stretch/>
        </p:blipFill>
        <p:spPr bwMode="auto">
          <a:xfrm>
            <a:off x="8331957" y="-10138"/>
            <a:ext cx="3860043" cy="3457378"/>
          </a:xfrm>
          <a:prstGeom prst="rect">
            <a:avLst/>
          </a:prstGeom>
          <a:noFill/>
          <a:extLst>
            <a:ext uri="{909E8E84-426E-40DD-AFC4-6F175D3DCCD1}">
              <a14:hiddenFill xmlns:a14="http://schemas.microsoft.com/office/drawing/2010/main">
                <a:solidFill>
                  <a:srgbClr val="FFFFFF"/>
                </a:solidFill>
              </a14:hiddenFill>
            </a:ext>
          </a:extLst>
        </p:spPr>
      </p:pic>
      <p:sp>
        <p:nvSpPr>
          <p:cNvPr id="1060" name="Rectangle 1059">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2" name="Rectangle 106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Freeform: Shape 1063">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932A9B9-C4EA-E2C5-E711-4EC9CF0C48DB}"/>
              </a:ext>
            </a:extLst>
          </p:cNvPr>
          <p:cNvSpPr>
            <a:spLocks noGrp="1"/>
          </p:cNvSpPr>
          <p:nvPr>
            <p:ph type="title"/>
          </p:nvPr>
        </p:nvSpPr>
        <p:spPr>
          <a:xfrm>
            <a:off x="631065" y="457201"/>
            <a:ext cx="3020560" cy="3588870"/>
          </a:xfrm>
        </p:spPr>
        <p:txBody>
          <a:bodyPr vert="horz" lIns="91440" tIns="45720" rIns="91440" bIns="45720" rtlCol="0" anchor="b">
            <a:normAutofit/>
          </a:bodyPr>
          <a:lstStyle/>
          <a:p>
            <a:pPr algn="r"/>
            <a:r>
              <a:rPr lang="en-US" sz="4000" b="1" kern="1200" dirty="0">
                <a:solidFill>
                  <a:srgbClr val="FFFFFF"/>
                </a:solidFill>
                <a:latin typeface="+mj-lt"/>
                <a:ea typeface="+mj-ea"/>
                <a:cs typeface="+mj-cs"/>
              </a:rPr>
              <a:t>Chinese </a:t>
            </a:r>
            <a:r>
              <a:rPr lang="en-US" sz="4000" b="1" dirty="0">
                <a:solidFill>
                  <a:srgbClr val="FFFFFF"/>
                </a:solidFill>
              </a:rPr>
              <a:t>Accused of Interference of </a:t>
            </a:r>
            <a:r>
              <a:rPr lang="en-US" sz="4000" b="1" kern="1200" dirty="0">
                <a:solidFill>
                  <a:srgbClr val="FFFFFF"/>
                </a:solidFill>
                <a:latin typeface="+mj-lt"/>
                <a:ea typeface="+mj-ea"/>
                <a:cs typeface="+mj-cs"/>
              </a:rPr>
              <a:t>Two Satellites</a:t>
            </a:r>
            <a:br>
              <a:rPr lang="en-US" sz="4000" b="1" kern="1200" dirty="0">
                <a:solidFill>
                  <a:srgbClr val="FFFFFF"/>
                </a:solidFill>
                <a:latin typeface="+mj-lt"/>
                <a:ea typeface="+mj-ea"/>
                <a:cs typeface="+mj-cs"/>
              </a:rPr>
            </a:br>
            <a:r>
              <a:rPr lang="en-US" sz="4000" b="1" kern="1200" dirty="0">
                <a:solidFill>
                  <a:srgbClr val="FFFFFF"/>
                </a:solidFill>
                <a:latin typeface="+mj-lt"/>
                <a:ea typeface="+mj-ea"/>
                <a:cs typeface="+mj-cs"/>
              </a:rPr>
              <a:t> </a:t>
            </a:r>
          </a:p>
        </p:txBody>
      </p:sp>
      <p:sp>
        <p:nvSpPr>
          <p:cNvPr id="3" name="Content Placeholder 2">
            <a:extLst>
              <a:ext uri="{FF2B5EF4-FFF2-40B4-BE49-F238E27FC236}">
                <a16:creationId xmlns:a16="http://schemas.microsoft.com/office/drawing/2014/main" id="{BECA6271-2BF8-C5FC-BF20-23DB36E215F5}"/>
              </a:ext>
            </a:extLst>
          </p:cNvPr>
          <p:cNvSpPr>
            <a:spLocks noGrp="1"/>
          </p:cNvSpPr>
          <p:nvPr>
            <p:ph sz="half" idx="1"/>
          </p:nvPr>
        </p:nvSpPr>
        <p:spPr>
          <a:xfrm>
            <a:off x="4453375" y="669363"/>
            <a:ext cx="3338343" cy="5534211"/>
          </a:xfrm>
        </p:spPr>
        <p:txBody>
          <a:bodyPr vert="horz" lIns="91440" tIns="45720" rIns="91440" bIns="45720" rtlCol="0" anchor="ctr">
            <a:normAutofit/>
          </a:bodyPr>
          <a:lstStyle/>
          <a:p>
            <a:r>
              <a:rPr lang="en-US" sz="2400" dirty="0"/>
              <a:t>Events occurred  in 2007/2008</a:t>
            </a:r>
          </a:p>
          <a:p>
            <a:r>
              <a:rPr lang="en-US" sz="2400" dirty="0"/>
              <a:t>Moments of “interference”</a:t>
            </a:r>
          </a:p>
          <a:p>
            <a:r>
              <a:rPr lang="en-US" sz="2400" dirty="0"/>
              <a:t>Chinese threat actors blamed</a:t>
            </a:r>
          </a:p>
          <a:p>
            <a:r>
              <a:rPr lang="en-US" sz="2400" dirty="0"/>
              <a:t>During the final hack ‘the responsible party achieved all steps required to command the satellite’, but did not do so.</a:t>
            </a:r>
          </a:p>
        </p:txBody>
      </p:sp>
      <p:pic>
        <p:nvPicPr>
          <p:cNvPr id="1026" name="Picture 2" descr="Landsat 7 | U.S. Geological Survey">
            <a:extLst>
              <a:ext uri="{FF2B5EF4-FFF2-40B4-BE49-F238E27FC236}">
                <a16:creationId xmlns:a16="http://schemas.microsoft.com/office/drawing/2014/main" id="{70CA1240-3B09-F5A9-8753-7DFBE9B3C4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01"/>
          <a:stretch/>
        </p:blipFill>
        <p:spPr bwMode="auto">
          <a:xfrm>
            <a:off x="8331957" y="3420897"/>
            <a:ext cx="3860043" cy="34371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251B34-90C9-E50F-23E7-2A2FD16502D7}"/>
              </a:ext>
            </a:extLst>
          </p:cNvPr>
          <p:cNvSpPr txBox="1"/>
          <p:nvPr/>
        </p:nvSpPr>
        <p:spPr>
          <a:xfrm>
            <a:off x="8403130" y="2721686"/>
            <a:ext cx="1288974" cy="646331"/>
          </a:xfrm>
          <a:prstGeom prst="rect">
            <a:avLst/>
          </a:prstGeom>
          <a:noFill/>
        </p:spPr>
        <p:txBody>
          <a:bodyPr wrap="square" rtlCol="0">
            <a:spAutoFit/>
          </a:bodyPr>
          <a:lstStyle/>
          <a:p>
            <a:r>
              <a:rPr lang="en-US" sz="3600" b="1" dirty="0">
                <a:solidFill>
                  <a:schemeClr val="bg1"/>
                </a:solidFill>
              </a:rPr>
              <a:t>Terra</a:t>
            </a:r>
          </a:p>
        </p:txBody>
      </p:sp>
      <p:sp>
        <p:nvSpPr>
          <p:cNvPr id="6" name="TextBox 5">
            <a:extLst>
              <a:ext uri="{FF2B5EF4-FFF2-40B4-BE49-F238E27FC236}">
                <a16:creationId xmlns:a16="http://schemas.microsoft.com/office/drawing/2014/main" id="{836CD522-681E-C1F9-4574-A9EF16BDD861}"/>
              </a:ext>
            </a:extLst>
          </p:cNvPr>
          <p:cNvSpPr txBox="1"/>
          <p:nvPr/>
        </p:nvSpPr>
        <p:spPr>
          <a:xfrm>
            <a:off x="10107828" y="6211669"/>
            <a:ext cx="2301652" cy="646331"/>
          </a:xfrm>
          <a:prstGeom prst="rect">
            <a:avLst/>
          </a:prstGeom>
          <a:noFill/>
        </p:spPr>
        <p:txBody>
          <a:bodyPr wrap="square" rtlCol="0">
            <a:spAutoFit/>
          </a:bodyPr>
          <a:lstStyle/>
          <a:p>
            <a:r>
              <a:rPr lang="en-US" sz="3600" b="1" dirty="0">
                <a:solidFill>
                  <a:schemeClr val="bg1"/>
                </a:solidFill>
              </a:rPr>
              <a:t>Landsat-7</a:t>
            </a:r>
          </a:p>
        </p:txBody>
      </p:sp>
    </p:spTree>
    <p:extLst>
      <p:ext uri="{BB962C8B-B14F-4D97-AF65-F5344CB8AC3E}">
        <p14:creationId xmlns:p14="http://schemas.microsoft.com/office/powerpoint/2010/main" val="338720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138110-1940-D541-D6C0-1E27A5EFABC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kern="1200" dirty="0">
                <a:solidFill>
                  <a:srgbClr val="FFFFFF"/>
                </a:solidFill>
                <a:latin typeface="+mj-lt"/>
                <a:ea typeface="+mj-ea"/>
                <a:cs typeface="+mj-cs"/>
              </a:rPr>
              <a:t>Who am I?</a:t>
            </a:r>
          </a:p>
        </p:txBody>
      </p:sp>
      <p:pic>
        <p:nvPicPr>
          <p:cNvPr id="4" name="Picture 3">
            <a:extLst>
              <a:ext uri="{FF2B5EF4-FFF2-40B4-BE49-F238E27FC236}">
                <a16:creationId xmlns:a16="http://schemas.microsoft.com/office/drawing/2014/main" id="{A1110498-8C6D-52BF-A240-982E6C89F0C2}"/>
              </a:ext>
            </a:extLst>
          </p:cNvPr>
          <p:cNvPicPr>
            <a:picLocks noChangeAspect="1"/>
          </p:cNvPicPr>
          <p:nvPr/>
        </p:nvPicPr>
        <p:blipFill>
          <a:blip r:embed="rId2"/>
          <a:stretch>
            <a:fillRect/>
          </a:stretch>
        </p:blipFill>
        <p:spPr>
          <a:xfrm>
            <a:off x="9473923" y="1762860"/>
            <a:ext cx="2604606" cy="1220909"/>
          </a:xfrm>
          <a:prstGeom prst="rect">
            <a:avLst/>
          </a:prstGeom>
        </p:spPr>
      </p:pic>
      <p:pic>
        <p:nvPicPr>
          <p:cNvPr id="5" name="Picture 4">
            <a:extLst>
              <a:ext uri="{FF2B5EF4-FFF2-40B4-BE49-F238E27FC236}">
                <a16:creationId xmlns:a16="http://schemas.microsoft.com/office/drawing/2014/main" id="{1FE7FDE9-387C-3B70-6F51-4C10ED83E1A7}"/>
              </a:ext>
            </a:extLst>
          </p:cNvPr>
          <p:cNvPicPr>
            <a:picLocks noChangeAspect="1"/>
          </p:cNvPicPr>
          <p:nvPr/>
        </p:nvPicPr>
        <p:blipFill>
          <a:blip r:embed="rId3"/>
          <a:stretch>
            <a:fillRect/>
          </a:stretch>
        </p:blipFill>
        <p:spPr>
          <a:xfrm>
            <a:off x="9837913" y="3409789"/>
            <a:ext cx="1876626" cy="1407470"/>
          </a:xfrm>
          <a:prstGeom prst="rect">
            <a:avLst/>
          </a:prstGeom>
        </p:spPr>
      </p:pic>
      <p:pic>
        <p:nvPicPr>
          <p:cNvPr id="6" name="Picture 5" descr="2b64.JPG">
            <a:extLst>
              <a:ext uri="{FF2B5EF4-FFF2-40B4-BE49-F238E27FC236}">
                <a16:creationId xmlns:a16="http://schemas.microsoft.com/office/drawing/2014/main" id="{72AF63E5-A8B3-DEA4-1BDD-E80A7A316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143" y="4691627"/>
            <a:ext cx="1484262" cy="1979016"/>
          </a:xfrm>
          <a:prstGeom prst="rect">
            <a:avLst/>
          </a:prstGeom>
        </p:spPr>
      </p:pic>
      <p:pic>
        <p:nvPicPr>
          <p:cNvPr id="7" name="Picture 6" descr="6168.JPG">
            <a:extLst>
              <a:ext uri="{FF2B5EF4-FFF2-40B4-BE49-F238E27FC236}">
                <a16:creationId xmlns:a16="http://schemas.microsoft.com/office/drawing/2014/main" id="{7F30D28E-BC52-74A2-FFC9-994A0E8DB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1810" y="1732052"/>
            <a:ext cx="1975861" cy="1481896"/>
          </a:xfrm>
          <a:prstGeom prst="rect">
            <a:avLst/>
          </a:prstGeom>
        </p:spPr>
      </p:pic>
      <p:pic>
        <p:nvPicPr>
          <p:cNvPr id="8" name="Picture 7" descr="P-3.jpg">
            <a:extLst>
              <a:ext uri="{FF2B5EF4-FFF2-40B4-BE49-F238E27FC236}">
                <a16:creationId xmlns:a16="http://schemas.microsoft.com/office/drawing/2014/main" id="{47E280B5-E3DC-A4FD-BADD-0A500C8F4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4620" y="3758208"/>
            <a:ext cx="1923245" cy="1315499"/>
          </a:xfrm>
          <a:prstGeom prst="rect">
            <a:avLst/>
          </a:prstGeom>
        </p:spPr>
      </p:pic>
      <p:pic>
        <p:nvPicPr>
          <p:cNvPr id="9" name="Picture 8" descr="Lockheed_S-3_Viking_landing.jpg">
            <a:extLst>
              <a:ext uri="{FF2B5EF4-FFF2-40B4-BE49-F238E27FC236}">
                <a16:creationId xmlns:a16="http://schemas.microsoft.com/office/drawing/2014/main" id="{EB4E6E79-C6B5-52E2-D150-4385728645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7568" y="5333173"/>
            <a:ext cx="1723447" cy="1131013"/>
          </a:xfrm>
          <a:prstGeom prst="rect">
            <a:avLst/>
          </a:prstGeom>
        </p:spPr>
      </p:pic>
      <p:pic>
        <p:nvPicPr>
          <p:cNvPr id="10" name="Picture 9" descr="Rating_Badge_EW.jpg">
            <a:extLst>
              <a:ext uri="{FF2B5EF4-FFF2-40B4-BE49-F238E27FC236}">
                <a16:creationId xmlns:a16="http://schemas.microsoft.com/office/drawing/2014/main" id="{042A849A-A33E-A1D2-5B15-FCB4531A42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7796" y="5166068"/>
            <a:ext cx="1353750" cy="1522217"/>
          </a:xfrm>
          <a:prstGeom prst="rect">
            <a:avLst/>
          </a:prstGeom>
        </p:spPr>
      </p:pic>
      <p:pic>
        <p:nvPicPr>
          <p:cNvPr id="11" name="Picture 10" descr="182d.JPG">
            <a:extLst>
              <a:ext uri="{FF2B5EF4-FFF2-40B4-BE49-F238E27FC236}">
                <a16:creationId xmlns:a16="http://schemas.microsoft.com/office/drawing/2014/main" id="{331D8AC0-90AC-8880-62A7-E2FD50C276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637" y="1732052"/>
            <a:ext cx="1450639" cy="1934185"/>
          </a:xfrm>
          <a:prstGeom prst="rect">
            <a:avLst/>
          </a:prstGeom>
        </p:spPr>
      </p:pic>
      <p:pic>
        <p:nvPicPr>
          <p:cNvPr id="12" name="Picture 2" descr="Astronaut Pete Conrad">
            <a:extLst>
              <a:ext uri="{FF2B5EF4-FFF2-40B4-BE49-F238E27FC236}">
                <a16:creationId xmlns:a16="http://schemas.microsoft.com/office/drawing/2014/main" id="{2769DFD5-DA48-A02B-CD16-CB11437E72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4113" y="3369554"/>
            <a:ext cx="2213799" cy="122090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1">
            <a:extLst>
              <a:ext uri="{FF2B5EF4-FFF2-40B4-BE49-F238E27FC236}">
                <a16:creationId xmlns:a16="http://schemas.microsoft.com/office/drawing/2014/main" id="{E7544713-DFCC-947D-330E-BAE7B13FDE19}"/>
              </a:ext>
            </a:extLst>
          </p:cNvPr>
          <p:cNvSpPr txBox="1">
            <a:spLocks/>
          </p:cNvSpPr>
          <p:nvPr/>
        </p:nvSpPr>
        <p:spPr>
          <a:xfrm>
            <a:off x="166462" y="1762860"/>
            <a:ext cx="5090757" cy="4701326"/>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750"/>
              </a:spcBef>
              <a:buNone/>
              <a:defRPr/>
            </a:pPr>
            <a:r>
              <a:rPr lang="en-US" sz="2000" b="1" kern="1200" dirty="0">
                <a:solidFill>
                  <a:schemeClr val="tx1"/>
                </a:solidFill>
                <a:latin typeface="Georgia" panose="02040502050405020303"/>
                <a:ea typeface="+mn-ea"/>
                <a:cs typeface="+mn-cs"/>
              </a:rPr>
              <a:t>Scott Lynch </a:t>
            </a:r>
          </a:p>
          <a:p>
            <a:pPr marL="0" indent="0" defTabSz="685800">
              <a:lnSpc>
                <a:spcPct val="100000"/>
              </a:lnSpc>
              <a:spcBef>
                <a:spcPts val="750"/>
              </a:spcBef>
              <a:buNone/>
              <a:defRPr/>
            </a:pPr>
            <a:r>
              <a:rPr lang="en-US" sz="2000" kern="1200" dirty="0">
                <a:solidFill>
                  <a:schemeClr val="tx1"/>
                </a:solidFill>
                <a:latin typeface="Georgia" panose="02040502050405020303"/>
                <a:ea typeface="+mn-ea"/>
                <a:cs typeface="+mn-cs"/>
              </a:rPr>
              <a:t>Scott.Lynch@SLTekSystems.com</a:t>
            </a:r>
          </a:p>
          <a:p>
            <a:pPr marL="0" indent="0" defTabSz="685800">
              <a:lnSpc>
                <a:spcPct val="100000"/>
              </a:lnSpc>
              <a:spcBef>
                <a:spcPts val="750"/>
              </a:spcBef>
              <a:buNone/>
              <a:defRPr/>
            </a:pPr>
            <a:r>
              <a:rPr lang="en-US" sz="2000" kern="1200" dirty="0">
                <a:solidFill>
                  <a:schemeClr val="tx1"/>
                </a:solidFill>
                <a:latin typeface="Georgia" panose="02040502050405020303"/>
                <a:ea typeface="+mn-ea"/>
                <a:cs typeface="+mn-cs"/>
              </a:rPr>
              <a:t>Twitter/LinkedIn @PacketEngineer</a:t>
            </a:r>
          </a:p>
          <a:p>
            <a:pPr marL="342900" indent="-342900" defTabSz="685800">
              <a:lnSpc>
                <a:spcPct val="100000"/>
              </a:lnSpc>
              <a:spcBef>
                <a:spcPts val="750"/>
              </a:spcBef>
              <a:defRPr/>
            </a:pPr>
            <a:r>
              <a:rPr lang="en-US" sz="2000" kern="1200" dirty="0">
                <a:solidFill>
                  <a:schemeClr val="tx1"/>
                </a:solidFill>
                <a:latin typeface="Georgia" panose="02040502050405020303"/>
                <a:ea typeface="+mn-ea"/>
                <a:cs typeface="+mn-cs"/>
              </a:rPr>
              <a:t>SANS Certified Instructor/Prior Author </a:t>
            </a:r>
          </a:p>
          <a:p>
            <a:pPr marL="0" indent="0" defTabSz="685800">
              <a:lnSpc>
                <a:spcPct val="100000"/>
              </a:lnSpc>
              <a:spcBef>
                <a:spcPts val="750"/>
              </a:spcBef>
              <a:buNone/>
              <a:defRPr/>
            </a:pPr>
            <a:r>
              <a:rPr lang="en-US" sz="2000" kern="1200" dirty="0">
                <a:solidFill>
                  <a:schemeClr val="tx1"/>
                </a:solidFill>
                <a:latin typeface="Georgia" panose="02040502050405020303"/>
                <a:ea typeface="+mn-ea"/>
                <a:cs typeface="+mn-cs"/>
              </a:rPr>
              <a:t> SEC555: SIEM with Tactical Analytics</a:t>
            </a:r>
          </a:p>
          <a:p>
            <a:pPr defTabSz="685800">
              <a:lnSpc>
                <a:spcPct val="100000"/>
              </a:lnSpc>
              <a:spcBef>
                <a:spcPts val="750"/>
              </a:spcBef>
              <a:defRPr/>
            </a:pPr>
            <a:r>
              <a:rPr lang="en-US" sz="2000" dirty="0">
                <a:latin typeface="Georgia" panose="02040502050405020303"/>
              </a:rPr>
              <a:t>Senior Engineer, Security Onion Solutions</a:t>
            </a:r>
            <a:endParaRPr lang="en-US" sz="2000" kern="1200" dirty="0">
              <a:solidFill>
                <a:schemeClr val="tx1"/>
              </a:solidFill>
              <a:latin typeface="Georgia" panose="02040502050405020303"/>
              <a:ea typeface="+mn-ea"/>
              <a:cs typeface="+mn-cs"/>
            </a:endParaRPr>
          </a:p>
          <a:p>
            <a:pPr marL="342900" indent="-342900" defTabSz="685800">
              <a:spcBef>
                <a:spcPts val="750"/>
              </a:spcBef>
              <a:defRPr/>
            </a:pPr>
            <a:r>
              <a:rPr lang="en-US" sz="2000" kern="1200" dirty="0">
                <a:solidFill>
                  <a:schemeClr val="tx1"/>
                </a:solidFill>
                <a:latin typeface="Georgia" panose="02040502050405020303"/>
                <a:ea typeface="+mn-ea"/>
                <a:cs typeface="+mn-cs"/>
              </a:rPr>
              <a:t>Founder/CEO, SLTek Systems</a:t>
            </a:r>
          </a:p>
          <a:p>
            <a:pPr marL="342900" indent="-342900" defTabSz="685800">
              <a:spcBef>
                <a:spcPts val="750"/>
              </a:spcBef>
              <a:defRPr/>
            </a:pPr>
            <a:r>
              <a:rPr lang="en-US" sz="2000" dirty="0">
                <a:latin typeface="Georgia" panose="02040502050405020303"/>
              </a:rPr>
              <a:t>25+ Years in the Space Industry</a:t>
            </a:r>
          </a:p>
          <a:p>
            <a:pPr marL="342900" indent="-342900" defTabSz="685800">
              <a:spcBef>
                <a:spcPts val="750"/>
              </a:spcBef>
              <a:defRPr/>
            </a:pPr>
            <a:r>
              <a:rPr lang="en-US" sz="2000" kern="1200" dirty="0">
                <a:solidFill>
                  <a:schemeClr val="tx1"/>
                </a:solidFill>
                <a:latin typeface="Georgia" panose="02040502050405020303"/>
                <a:ea typeface="+mn-ea"/>
                <a:cs typeface="+mn-cs"/>
              </a:rPr>
              <a:t>Cisco Instructor/Adjunct Professor BCCC</a:t>
            </a:r>
          </a:p>
          <a:p>
            <a:pPr marL="342900" indent="-342900" defTabSz="685800">
              <a:lnSpc>
                <a:spcPct val="100000"/>
              </a:lnSpc>
              <a:spcBef>
                <a:spcPts val="750"/>
              </a:spcBef>
              <a:defRPr/>
            </a:pPr>
            <a:r>
              <a:rPr lang="en-US" sz="2000" kern="1200" dirty="0">
                <a:solidFill>
                  <a:schemeClr val="tx1"/>
                </a:solidFill>
                <a:latin typeface="Georgia" panose="02040502050405020303"/>
                <a:ea typeface="+mn-ea"/>
                <a:cs typeface="+mn-cs"/>
              </a:rPr>
              <a:t>US Navy Veteran, Electronic Warfare/IFO</a:t>
            </a:r>
          </a:p>
          <a:p>
            <a:pPr marL="342900" indent="-342900" defTabSz="685800">
              <a:lnSpc>
                <a:spcPct val="100000"/>
              </a:lnSpc>
              <a:spcBef>
                <a:spcPts val="750"/>
              </a:spcBef>
              <a:defRPr/>
            </a:pPr>
            <a:r>
              <a:rPr lang="en-US" sz="2000" kern="1200" dirty="0">
                <a:solidFill>
                  <a:schemeClr val="tx1"/>
                </a:solidFill>
                <a:latin typeface="Georgia" panose="02040502050405020303"/>
                <a:ea typeface="+mn-ea"/>
                <a:cs typeface="+mn-cs"/>
              </a:rPr>
              <a:t>GCDA, GDSA, GCIH, GNFA, CCNP-S, CCAI </a:t>
            </a:r>
          </a:p>
          <a:p>
            <a:endParaRPr lang="en-US" sz="1700" dirty="0"/>
          </a:p>
        </p:txBody>
      </p:sp>
    </p:spTree>
    <p:extLst>
      <p:ext uri="{BB962C8B-B14F-4D97-AF65-F5344CB8AC3E}">
        <p14:creationId xmlns:p14="http://schemas.microsoft.com/office/powerpoint/2010/main" val="433821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821559-DD60-4E53-1014-AA098BB31F1F}"/>
              </a:ext>
            </a:extLst>
          </p:cNvPr>
          <p:cNvSpPr>
            <a:spLocks noGrp="1"/>
          </p:cNvSpPr>
          <p:nvPr>
            <p:ph type="title"/>
          </p:nvPr>
        </p:nvSpPr>
        <p:spPr>
          <a:xfrm>
            <a:off x="1135559" y="211468"/>
            <a:ext cx="9932691" cy="1165996"/>
          </a:xfrm>
        </p:spPr>
        <p:txBody>
          <a:bodyPr vert="horz" lIns="91440" tIns="45720" rIns="91440" bIns="45720" rtlCol="0" anchor="b">
            <a:normAutofit/>
          </a:bodyPr>
          <a:lstStyle/>
          <a:p>
            <a:pPr algn="ctr"/>
            <a:r>
              <a:rPr lang="en-US" sz="4800" b="1" dirty="0">
                <a:solidFill>
                  <a:srgbClr val="FFFFFF"/>
                </a:solidFill>
              </a:rPr>
              <a:t>Supply Chain Attacks and Risk</a:t>
            </a:r>
          </a:p>
        </p:txBody>
      </p:sp>
      <p:sp>
        <p:nvSpPr>
          <p:cNvPr id="27" name="Rectangle 26">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20A65DA-EB2C-5712-C04C-5E460C505219}"/>
              </a:ext>
            </a:extLst>
          </p:cNvPr>
          <p:cNvPicPr>
            <a:picLocks noChangeAspect="1"/>
          </p:cNvPicPr>
          <p:nvPr/>
        </p:nvPicPr>
        <p:blipFill>
          <a:blip r:embed="rId3"/>
          <a:stretch>
            <a:fillRect/>
          </a:stretch>
        </p:blipFill>
        <p:spPr>
          <a:xfrm>
            <a:off x="899049" y="3145964"/>
            <a:ext cx="4481866" cy="1210104"/>
          </a:xfrm>
          <a:prstGeom prst="rect">
            <a:avLst/>
          </a:prstGeom>
        </p:spPr>
      </p:pic>
      <p:pic>
        <p:nvPicPr>
          <p:cNvPr id="7" name="Picture 6">
            <a:extLst>
              <a:ext uri="{FF2B5EF4-FFF2-40B4-BE49-F238E27FC236}">
                <a16:creationId xmlns:a16="http://schemas.microsoft.com/office/drawing/2014/main" id="{E4BA3448-BA7A-F2B7-2C23-598FB7DDA0EE}"/>
              </a:ext>
            </a:extLst>
          </p:cNvPr>
          <p:cNvPicPr>
            <a:picLocks noChangeAspect="1"/>
          </p:cNvPicPr>
          <p:nvPr/>
        </p:nvPicPr>
        <p:blipFill>
          <a:blip r:embed="rId4"/>
          <a:stretch>
            <a:fillRect/>
          </a:stretch>
        </p:blipFill>
        <p:spPr>
          <a:xfrm>
            <a:off x="7264622" y="2288402"/>
            <a:ext cx="4486215" cy="1043045"/>
          </a:xfrm>
          <a:prstGeom prst="rect">
            <a:avLst/>
          </a:prstGeom>
        </p:spPr>
      </p:pic>
      <p:pic>
        <p:nvPicPr>
          <p:cNvPr id="11" name="Picture 10">
            <a:extLst>
              <a:ext uri="{FF2B5EF4-FFF2-40B4-BE49-F238E27FC236}">
                <a16:creationId xmlns:a16="http://schemas.microsoft.com/office/drawing/2014/main" id="{7556092E-1D2D-C3D7-F8A5-08731BFC5D81}"/>
              </a:ext>
            </a:extLst>
          </p:cNvPr>
          <p:cNvPicPr>
            <a:picLocks noChangeAspect="1"/>
          </p:cNvPicPr>
          <p:nvPr/>
        </p:nvPicPr>
        <p:blipFill>
          <a:blip r:embed="rId5"/>
          <a:stretch>
            <a:fillRect/>
          </a:stretch>
        </p:blipFill>
        <p:spPr>
          <a:xfrm>
            <a:off x="1262865" y="5032942"/>
            <a:ext cx="6611273" cy="1324160"/>
          </a:xfrm>
          <a:prstGeom prst="rect">
            <a:avLst/>
          </a:prstGeom>
        </p:spPr>
      </p:pic>
      <p:pic>
        <p:nvPicPr>
          <p:cNvPr id="14" name="Picture 13">
            <a:extLst>
              <a:ext uri="{FF2B5EF4-FFF2-40B4-BE49-F238E27FC236}">
                <a16:creationId xmlns:a16="http://schemas.microsoft.com/office/drawing/2014/main" id="{C7704B8D-0736-3284-EB5D-7FD86DF0A531}"/>
              </a:ext>
            </a:extLst>
          </p:cNvPr>
          <p:cNvPicPr>
            <a:picLocks noChangeAspect="1"/>
          </p:cNvPicPr>
          <p:nvPr/>
        </p:nvPicPr>
        <p:blipFill>
          <a:blip r:embed="rId6"/>
          <a:stretch>
            <a:fillRect/>
          </a:stretch>
        </p:blipFill>
        <p:spPr>
          <a:xfrm>
            <a:off x="682341" y="1827119"/>
            <a:ext cx="6103747" cy="1043045"/>
          </a:xfrm>
          <a:prstGeom prst="rect">
            <a:avLst/>
          </a:prstGeom>
        </p:spPr>
      </p:pic>
      <p:pic>
        <p:nvPicPr>
          <p:cNvPr id="16" name="Picture 15">
            <a:extLst>
              <a:ext uri="{FF2B5EF4-FFF2-40B4-BE49-F238E27FC236}">
                <a16:creationId xmlns:a16="http://schemas.microsoft.com/office/drawing/2014/main" id="{7382D08C-881A-7BA7-841B-1FDFD226BE3B}"/>
              </a:ext>
            </a:extLst>
          </p:cNvPr>
          <p:cNvPicPr>
            <a:picLocks noChangeAspect="1"/>
          </p:cNvPicPr>
          <p:nvPr/>
        </p:nvPicPr>
        <p:blipFill>
          <a:blip r:embed="rId7"/>
          <a:stretch>
            <a:fillRect/>
          </a:stretch>
        </p:blipFill>
        <p:spPr>
          <a:xfrm>
            <a:off x="5501553" y="3482176"/>
            <a:ext cx="5468650" cy="1400037"/>
          </a:xfrm>
          <a:prstGeom prst="rect">
            <a:avLst/>
          </a:prstGeom>
        </p:spPr>
      </p:pic>
    </p:spTree>
    <p:extLst>
      <p:ext uri="{BB962C8B-B14F-4D97-AF65-F5344CB8AC3E}">
        <p14:creationId xmlns:p14="http://schemas.microsoft.com/office/powerpoint/2010/main" val="3696930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D0A3C3-4F6F-8914-2CB5-6E35F39D6F99}"/>
              </a:ext>
            </a:extLst>
          </p:cNvPr>
          <p:cNvSpPr>
            <a:spLocks noGrp="1"/>
          </p:cNvSpPr>
          <p:nvPr>
            <p:ph type="title"/>
          </p:nvPr>
        </p:nvSpPr>
        <p:spPr>
          <a:xfrm>
            <a:off x="586478" y="1683756"/>
            <a:ext cx="3250416" cy="2396359"/>
          </a:xfrm>
        </p:spPr>
        <p:txBody>
          <a:bodyPr vert="horz" lIns="91440" tIns="45720" rIns="91440" bIns="45720" rtlCol="0" anchor="b">
            <a:normAutofit/>
          </a:bodyPr>
          <a:lstStyle/>
          <a:p>
            <a:pPr algn="r"/>
            <a:r>
              <a:rPr lang="en-US" sz="4000" b="1" dirty="0">
                <a:solidFill>
                  <a:srgbClr val="FFFFFF"/>
                </a:solidFill>
              </a:rPr>
              <a:t>ViaSat Cyber Attack prior to Russia/Ukraine War</a:t>
            </a:r>
            <a:endParaRPr lang="en-US" sz="4000" b="1" kern="1200" dirty="0">
              <a:solidFill>
                <a:srgbClr val="FFFFFF"/>
              </a:solidFill>
              <a:latin typeface="+mj-lt"/>
              <a:ea typeface="+mj-ea"/>
              <a:cs typeface="+mj-cs"/>
            </a:endParaRPr>
          </a:p>
        </p:txBody>
      </p:sp>
      <p:graphicFrame>
        <p:nvGraphicFramePr>
          <p:cNvPr id="35" name="Content Placeholder 2">
            <a:extLst>
              <a:ext uri="{FF2B5EF4-FFF2-40B4-BE49-F238E27FC236}">
                <a16:creationId xmlns:a16="http://schemas.microsoft.com/office/drawing/2014/main" id="{134BECF4-5A2A-2BB1-14E8-6FE26D591EAE}"/>
              </a:ext>
            </a:extLst>
          </p:cNvPr>
          <p:cNvGraphicFramePr>
            <a:graphicFrameLocks noGrp="1"/>
          </p:cNvGraphicFramePr>
          <p:nvPr>
            <p:ph sz="half" idx="1"/>
            <p:extLst>
              <p:ext uri="{D42A27DB-BD31-4B8C-83A1-F6EECF244321}">
                <p14:modId xmlns:p14="http://schemas.microsoft.com/office/powerpoint/2010/main" val="774320885"/>
              </p:ext>
            </p:extLst>
          </p:nvPr>
        </p:nvGraphicFramePr>
        <p:xfrm>
          <a:off x="4905052" y="817295"/>
          <a:ext cx="3285106" cy="5381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3108913-3B40-7C1C-1E49-C81E9A758089}"/>
              </a:ext>
            </a:extLst>
          </p:cNvPr>
          <p:cNvSpPr txBox="1"/>
          <p:nvPr/>
        </p:nvSpPr>
        <p:spPr>
          <a:xfrm>
            <a:off x="5605755" y="6261381"/>
            <a:ext cx="3865685" cy="266868"/>
          </a:xfrm>
          <a:prstGeom prst="rect">
            <a:avLst/>
          </a:prstGeom>
          <a:noFill/>
        </p:spPr>
        <p:txBody>
          <a:bodyPr wrap="square">
            <a:spAutoFit/>
          </a:bodyPr>
          <a:lstStyle/>
          <a:p>
            <a:pPr marL="0" marR="0" lvl="0" indent="0" algn="l" defTabSz="576072" rtl="0" eaLnBrk="1" fontAlgn="auto" latinLnBrk="0" hangingPunct="1">
              <a:lnSpc>
                <a:spcPct val="100000"/>
              </a:lnSpc>
              <a:spcBef>
                <a:spcPts val="0"/>
              </a:spcBef>
              <a:spcAft>
                <a:spcPts val="600"/>
              </a:spcAft>
              <a:buClrTx/>
              <a:buSzTx/>
              <a:buFontTx/>
              <a:buNone/>
              <a:tabLst/>
              <a:defRPr/>
            </a:pPr>
            <a:r>
              <a:rPr kumimoji="0" lang="en-US" sz="1134" b="0" i="0" u="none" strike="noStrike" kern="1200" cap="none" spc="0" normalizeH="0" baseline="0" noProof="0" dirty="0">
                <a:ln>
                  <a:noFill/>
                </a:ln>
                <a:solidFill>
                  <a:prstClr val="black"/>
                </a:solidFill>
                <a:effectLst/>
                <a:uLnTx/>
                <a:uFillTx/>
                <a:latin typeface="Calibri" panose="020F0502020204030204"/>
                <a:ea typeface="+mn-ea"/>
                <a:cs typeface="+mn-cs"/>
              </a:rPr>
              <a:t>https://cyberscoop.com/apt28-fancy-bear-satellite/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1FA83F6-24A5-469E-BA5D-A92926B6A7B9}"/>
              </a:ext>
            </a:extLst>
          </p:cNvPr>
          <p:cNvSpPr txBox="1"/>
          <p:nvPr/>
        </p:nvSpPr>
        <p:spPr>
          <a:xfrm>
            <a:off x="8871568" y="1422531"/>
            <a:ext cx="3013608" cy="3416320"/>
          </a:xfrm>
          <a:prstGeom prst="rect">
            <a:avLst/>
          </a:prstGeom>
          <a:noFill/>
        </p:spPr>
        <p:txBody>
          <a:bodyPr wrap="square">
            <a:spAutoFit/>
          </a:bodyPr>
          <a:lstStyle/>
          <a:p>
            <a:r>
              <a:rPr lang="en-US" b="0" i="0" dirty="0">
                <a:solidFill>
                  <a:srgbClr val="011C37"/>
                </a:solidFill>
                <a:effectLst/>
                <a:latin typeface="Montserrat" panose="00000500000000000000" pitchFamily="2" charset="0"/>
              </a:rPr>
              <a:t>On the 24th of February, the KA-Sat satellite network was disrupted across several countries in Europe due to a cyber attack, leading to an interruption of broadband services for some customers (including some bigblu customers) on the network. </a:t>
            </a:r>
            <a:endParaRPr lang="en-US" dirty="0"/>
          </a:p>
        </p:txBody>
      </p:sp>
    </p:spTree>
    <p:extLst>
      <p:ext uri="{BB962C8B-B14F-4D97-AF65-F5344CB8AC3E}">
        <p14:creationId xmlns:p14="http://schemas.microsoft.com/office/powerpoint/2010/main" val="87347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Rectangle 22">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6026F-241B-FAA5-DA0B-7CC94EAB6974}"/>
              </a:ext>
            </a:extLst>
          </p:cNvPr>
          <p:cNvSpPr>
            <a:spLocks noGrp="1"/>
          </p:cNvSpPr>
          <p:nvPr>
            <p:ph type="title"/>
          </p:nvPr>
        </p:nvSpPr>
        <p:spPr>
          <a:xfrm>
            <a:off x="992206" y="1608667"/>
            <a:ext cx="2823275" cy="4501127"/>
          </a:xfrm>
        </p:spPr>
        <p:txBody>
          <a:bodyPr anchor="t">
            <a:normAutofit/>
          </a:bodyPr>
          <a:lstStyle/>
          <a:p>
            <a:pPr algn="r"/>
            <a:r>
              <a:rPr lang="en-US" sz="4000" b="1" dirty="0">
                <a:solidFill>
                  <a:srgbClr val="FFFFFF"/>
                </a:solidFill>
              </a:rPr>
              <a:t>Could This Happen Again</a:t>
            </a:r>
            <a:r>
              <a:rPr lang="en-US" sz="3200" b="1" dirty="0">
                <a:solidFill>
                  <a:srgbClr val="FFFFFF"/>
                </a:solidFill>
              </a:rPr>
              <a:t>?	</a:t>
            </a:r>
          </a:p>
        </p:txBody>
      </p:sp>
      <p:pic>
        <p:nvPicPr>
          <p:cNvPr id="11" name="Content Placeholder 10">
            <a:extLst>
              <a:ext uri="{FF2B5EF4-FFF2-40B4-BE49-F238E27FC236}">
                <a16:creationId xmlns:a16="http://schemas.microsoft.com/office/drawing/2014/main" id="{2C85F8E3-7BFA-B515-7FEE-21EC0BB9DC6A}"/>
              </a:ext>
            </a:extLst>
          </p:cNvPr>
          <p:cNvPicPr>
            <a:picLocks noGrp="1" noChangeAspect="1"/>
          </p:cNvPicPr>
          <p:nvPr>
            <p:ph sz="half" idx="1"/>
          </p:nvPr>
        </p:nvPicPr>
        <p:blipFill>
          <a:blip r:embed="rId3"/>
          <a:stretch>
            <a:fillRect/>
          </a:stretch>
        </p:blipFill>
        <p:spPr>
          <a:xfrm>
            <a:off x="7962816" y="2027252"/>
            <a:ext cx="4006453" cy="3004839"/>
          </a:xfrm>
          <a:prstGeom prst="rect">
            <a:avLst/>
          </a:prstGeom>
        </p:spPr>
      </p:pic>
      <p:sp>
        <p:nvSpPr>
          <p:cNvPr id="9" name="Content Placeholder 8">
            <a:extLst>
              <a:ext uri="{FF2B5EF4-FFF2-40B4-BE49-F238E27FC236}">
                <a16:creationId xmlns:a16="http://schemas.microsoft.com/office/drawing/2014/main" id="{42DC6D6A-6C4C-04AD-C85A-0473ACA76B28}"/>
              </a:ext>
            </a:extLst>
          </p:cNvPr>
          <p:cNvSpPr>
            <a:spLocks noGrp="1"/>
          </p:cNvSpPr>
          <p:nvPr>
            <p:ph sz="half" idx="2"/>
          </p:nvPr>
        </p:nvSpPr>
        <p:spPr>
          <a:xfrm>
            <a:off x="4385021" y="736462"/>
            <a:ext cx="3421957" cy="5837332"/>
          </a:xfrm>
        </p:spPr>
        <p:txBody>
          <a:bodyPr>
            <a:normAutofit fontScale="92500" lnSpcReduction="20000"/>
          </a:bodyPr>
          <a:lstStyle/>
          <a:p>
            <a:r>
              <a:rPr lang="en-US" sz="3000" b="0" i="0" dirty="0" err="1">
                <a:effectLst/>
                <a:latin typeface="Roboto-Light"/>
              </a:rPr>
              <a:t>Mebromi</a:t>
            </a:r>
            <a:endParaRPr lang="en-US" sz="3000" b="0" i="0" dirty="0">
              <a:effectLst/>
              <a:latin typeface="Roboto-Light"/>
            </a:endParaRPr>
          </a:p>
          <a:p>
            <a:r>
              <a:rPr lang="en-US" sz="3000" b="0" i="0" dirty="0">
                <a:effectLst/>
                <a:latin typeface="Roboto-Light"/>
              </a:rPr>
              <a:t>Hacking Team UEFI Rootkit</a:t>
            </a:r>
          </a:p>
          <a:p>
            <a:pPr fontAlgn="base"/>
            <a:r>
              <a:rPr lang="en-US" sz="3000" b="0" i="0" dirty="0">
                <a:effectLst/>
                <a:latin typeface="Inter"/>
              </a:rPr>
              <a:t>Equation Group and Vault 7 Leaks</a:t>
            </a:r>
          </a:p>
          <a:p>
            <a:r>
              <a:rPr lang="en-US" sz="3000" b="0" i="0" dirty="0" err="1">
                <a:effectLst/>
                <a:latin typeface="Roboto-Light"/>
              </a:rPr>
              <a:t>LoJax</a:t>
            </a:r>
            <a:endParaRPr lang="en-US" sz="3000" b="0" i="0" dirty="0">
              <a:effectLst/>
              <a:latin typeface="Roboto-Light"/>
            </a:endParaRPr>
          </a:p>
          <a:p>
            <a:r>
              <a:rPr lang="en-US" sz="3000" i="0" dirty="0" err="1">
                <a:effectLst/>
                <a:latin typeface="KasperskySans"/>
              </a:rPr>
              <a:t>MosaicRegressor</a:t>
            </a:r>
            <a:endParaRPr lang="en-US" sz="3000" i="0" dirty="0">
              <a:effectLst/>
              <a:latin typeface="KasperskySans"/>
            </a:endParaRPr>
          </a:p>
          <a:p>
            <a:r>
              <a:rPr lang="en-US" sz="3000" b="0" i="0" dirty="0" err="1">
                <a:effectLst/>
                <a:latin typeface="Roboto-Regular"/>
              </a:rPr>
              <a:t>Trickbot</a:t>
            </a:r>
            <a:endParaRPr lang="en-US" sz="3000" b="0" i="0" dirty="0">
              <a:effectLst/>
              <a:latin typeface="Roboto-Regular"/>
            </a:endParaRPr>
          </a:p>
          <a:p>
            <a:r>
              <a:rPr lang="en-US" sz="3000" dirty="0" err="1">
                <a:latin typeface="Roboto-Regular"/>
              </a:rPr>
              <a:t>FinSpy</a:t>
            </a:r>
            <a:endParaRPr lang="en-US" sz="3000" dirty="0">
              <a:latin typeface="Roboto-Regular"/>
            </a:endParaRPr>
          </a:p>
          <a:p>
            <a:r>
              <a:rPr lang="en-US" sz="3000" b="0" i="0" dirty="0" err="1">
                <a:effectLst/>
                <a:latin typeface="Roboto-Regular"/>
              </a:rPr>
              <a:t>Especter</a:t>
            </a:r>
            <a:endParaRPr lang="en-US" sz="3000" b="0" i="0" dirty="0">
              <a:effectLst/>
              <a:latin typeface="Roboto-Regular"/>
            </a:endParaRPr>
          </a:p>
          <a:p>
            <a:r>
              <a:rPr lang="en-US" sz="3000" b="0" i="0" dirty="0" err="1">
                <a:effectLst/>
                <a:latin typeface="Roboto-Regular"/>
              </a:rPr>
              <a:t>MoonBounce</a:t>
            </a:r>
            <a:endParaRPr lang="en-US" sz="3000" b="0" i="0" dirty="0">
              <a:effectLst/>
              <a:latin typeface="Roboto-Regular"/>
            </a:endParaRPr>
          </a:p>
          <a:p>
            <a:r>
              <a:rPr lang="en-US" sz="3000" b="0" i="0" dirty="0" err="1">
                <a:effectLst/>
                <a:latin typeface="Roboto-Regular"/>
              </a:rPr>
              <a:t>CosmicStrand</a:t>
            </a:r>
            <a:endParaRPr lang="en-US" sz="3000" b="0" i="0" dirty="0">
              <a:effectLst/>
              <a:latin typeface="Roboto-Regular"/>
            </a:endParaRPr>
          </a:p>
          <a:p>
            <a:r>
              <a:rPr lang="en-US" sz="3000" b="0" i="0" dirty="0" err="1">
                <a:effectLst/>
                <a:latin typeface="Roboto-Regular"/>
              </a:rPr>
              <a:t>BlackLotus</a:t>
            </a:r>
            <a:br>
              <a:rPr lang="en-US" sz="1700" b="0" i="0" dirty="0">
                <a:effectLst/>
                <a:latin typeface="Roboto-Regular"/>
              </a:rPr>
            </a:br>
            <a:endParaRPr lang="en-US" sz="1700" b="0" i="0" dirty="0">
              <a:effectLst/>
              <a:latin typeface="Roboto-Light"/>
            </a:endParaRPr>
          </a:p>
          <a:p>
            <a:endParaRPr lang="en-US" sz="1700" dirty="0"/>
          </a:p>
        </p:txBody>
      </p:sp>
    </p:spTree>
    <p:extLst>
      <p:ext uri="{BB962C8B-B14F-4D97-AF65-F5344CB8AC3E}">
        <p14:creationId xmlns:p14="http://schemas.microsoft.com/office/powerpoint/2010/main" val="58553670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0767D4-5057-42A9-D77E-A022238A50F5}"/>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b="1" dirty="0"/>
              <a:t>GPS Jamming</a:t>
            </a:r>
          </a:p>
        </p:txBody>
      </p:sp>
      <p:pic>
        <p:nvPicPr>
          <p:cNvPr id="6" name="Picture 2" descr="HawkEye GPS jamming Ukraine">
            <a:extLst>
              <a:ext uri="{FF2B5EF4-FFF2-40B4-BE49-F238E27FC236}">
                <a16:creationId xmlns:a16="http://schemas.microsoft.com/office/drawing/2014/main" id="{69A27859-8E74-7E7E-CDF1-2872EC008E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64" r="8022" b="-2"/>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311441-AA5A-EFE6-D665-2A7693CD8902}"/>
              </a:ext>
            </a:extLst>
          </p:cNvPr>
          <p:cNvSpPr txBox="1"/>
          <p:nvPr/>
        </p:nvSpPr>
        <p:spPr>
          <a:xfrm>
            <a:off x="8643193" y="2418408"/>
            <a:ext cx="3253532" cy="3540265"/>
          </a:xfrm>
          <a:prstGeom prst="rect">
            <a:avLst/>
          </a:prstGeom>
        </p:spPr>
        <p:txBody>
          <a:bodyPr vert="horz" lIns="91440" tIns="45720" rIns="91440" bIns="45720" rtlCol="0">
            <a:normAutofit fontScale="92500" lnSpcReduction="10000"/>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Reports of massive GPS interference along the Ukraine-Belarus border. </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The activity was detected just north of Chernobyl, within the Chernobyl Exclusion Zone</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Hawkeye 360, said on March 4, calling it a demonstration of the </a:t>
            </a:r>
          </a:p>
          <a:p>
            <a:pPr marR="0" lvl="0" fontAlgn="auto">
              <a:lnSpc>
                <a:spcPct val="90000"/>
              </a:lnSpc>
              <a:spcBef>
                <a:spcPts val="0"/>
              </a:spcBef>
              <a:spcAft>
                <a:spcPts val="600"/>
              </a:spcAft>
              <a:buClrTx/>
              <a:buSzTx/>
              <a:tabLst/>
              <a:defRPr/>
            </a:pPr>
            <a:r>
              <a:rPr kumimoji="0" lang="en-US" b="0" i="0" u="none" strike="noStrike" cap="none" spc="0" normalizeH="0" baseline="0" noProof="0" dirty="0">
                <a:ln>
                  <a:noFill/>
                </a:ln>
                <a:effectLst/>
                <a:uLnTx/>
                <a:uFillTx/>
              </a:rPr>
              <a:t>“integration of electronic warfare tactics into Russian military operation to further degrade Ukraine’s ability for self-defense”.</a:t>
            </a:r>
          </a:p>
        </p:txBody>
      </p:sp>
      <p:sp>
        <p:nvSpPr>
          <p:cNvPr id="30" name="Rectangle 2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3568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Freeform: Shape 308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9" name="Rectangle 308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F8734-6514-A463-70A4-5E167EBBEB7A}"/>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Electronic Warfare</a:t>
            </a:r>
          </a:p>
        </p:txBody>
      </p:sp>
      <p:sp>
        <p:nvSpPr>
          <p:cNvPr id="3" name="Content Placeholder 2">
            <a:extLst>
              <a:ext uri="{FF2B5EF4-FFF2-40B4-BE49-F238E27FC236}">
                <a16:creationId xmlns:a16="http://schemas.microsoft.com/office/drawing/2014/main" id="{A01BE763-8F4D-8129-D500-EFA72D9987A5}"/>
              </a:ext>
            </a:extLst>
          </p:cNvPr>
          <p:cNvSpPr>
            <a:spLocks noGrp="1"/>
          </p:cNvSpPr>
          <p:nvPr>
            <p:ph sz="half" idx="1"/>
          </p:nvPr>
        </p:nvSpPr>
        <p:spPr>
          <a:xfrm>
            <a:off x="4132806" y="649480"/>
            <a:ext cx="4208521" cy="5546047"/>
          </a:xfrm>
        </p:spPr>
        <p:txBody>
          <a:bodyPr vert="horz" lIns="91440" tIns="45720" rIns="91440" bIns="45720" rtlCol="0" anchor="ctr">
            <a:normAutofit/>
          </a:bodyPr>
          <a:lstStyle/>
          <a:p>
            <a:r>
              <a:rPr lang="en-US" dirty="0"/>
              <a:t>Uplink</a:t>
            </a:r>
          </a:p>
          <a:p>
            <a:r>
              <a:rPr lang="en-US" dirty="0"/>
              <a:t>Downlink</a:t>
            </a:r>
          </a:p>
          <a:p>
            <a:r>
              <a:rPr lang="en-US" dirty="0"/>
              <a:t>Signal Spillage and Intercept</a:t>
            </a:r>
          </a:p>
          <a:p>
            <a:r>
              <a:rPr lang="en-US" dirty="0"/>
              <a:t>Spacecraft Fingerprinting </a:t>
            </a:r>
          </a:p>
          <a:p>
            <a:pPr marL="0"/>
            <a:endParaRPr lang="en-US" dirty="0"/>
          </a:p>
          <a:p>
            <a:pPr marL="0"/>
            <a:r>
              <a:rPr lang="en-US" dirty="0"/>
              <a:t>Three Modes of EW</a:t>
            </a:r>
          </a:p>
          <a:p>
            <a:pPr lvl="1"/>
            <a:r>
              <a:rPr lang="en-US" dirty="0"/>
              <a:t>Electronic Attack (EA)</a:t>
            </a:r>
          </a:p>
          <a:p>
            <a:pPr lvl="1"/>
            <a:r>
              <a:rPr lang="en-US" dirty="0"/>
              <a:t>Electronic Protect (EP)</a:t>
            </a:r>
          </a:p>
          <a:p>
            <a:pPr lvl="1"/>
            <a:r>
              <a:rPr lang="en-US" dirty="0"/>
              <a:t>Electronic Support (ES)</a:t>
            </a:r>
          </a:p>
        </p:txBody>
      </p:sp>
      <p:pic>
        <p:nvPicPr>
          <p:cNvPr id="3074" name="Picture 2" descr="N. Korea seeks counterspace, electronic warfare capabilities against  enemies: DIA">
            <a:extLst>
              <a:ext uri="{FF2B5EF4-FFF2-40B4-BE49-F238E27FC236}">
                <a16:creationId xmlns:a16="http://schemas.microsoft.com/office/drawing/2014/main" id="{A12681EB-4D1D-41B3-0677-2CD25A940DC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8109502" y="1756680"/>
            <a:ext cx="3615776" cy="27118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20110B-C6BF-1BD0-586E-69714900E47C}"/>
              </a:ext>
            </a:extLst>
          </p:cNvPr>
          <p:cNvSpPr txBox="1"/>
          <p:nvPr/>
        </p:nvSpPr>
        <p:spPr>
          <a:xfrm>
            <a:off x="8109502" y="4519672"/>
            <a:ext cx="3615776" cy="271183"/>
          </a:xfrm>
          <a:prstGeom prst="rect">
            <a:avLst/>
          </a:prstGeom>
          <a:solidFill>
            <a:srgbClr val="000000">
              <a:alpha val="50000"/>
            </a:srgbClr>
          </a:solidFill>
          <a:ln>
            <a:noFill/>
          </a:ln>
        </p:spPr>
        <p:txBody>
          <a:bodyPr wrap="square">
            <a:noAutofit/>
          </a:bodyPr>
          <a:lstStyle/>
          <a:p>
            <a:pPr algn="ctr" fontAlgn="base">
              <a:spcAft>
                <a:spcPts val="600"/>
              </a:spcAft>
            </a:pPr>
            <a:r>
              <a:rPr lang="en-US" sz="850" b="1" i="0">
                <a:solidFill>
                  <a:srgbClr val="FFFFFF"/>
                </a:solidFill>
                <a:effectLst/>
              </a:rPr>
              <a:t>Electronic Warfare (The US Defense Intelligence Agency)</a:t>
            </a:r>
          </a:p>
          <a:p>
            <a:pPr algn="ctr">
              <a:spcAft>
                <a:spcPts val="600"/>
              </a:spcAft>
            </a:pPr>
            <a:br>
              <a:rPr lang="en-US" sz="850" b="1">
                <a:solidFill>
                  <a:srgbClr val="FFFFFF"/>
                </a:solidFill>
              </a:rPr>
            </a:br>
            <a:endParaRPr lang="en-US" sz="850" b="1">
              <a:solidFill>
                <a:srgbClr val="FFFFFF"/>
              </a:solidFill>
            </a:endParaRPr>
          </a:p>
        </p:txBody>
      </p:sp>
    </p:spTree>
    <p:extLst>
      <p:ext uri="{BB962C8B-B14F-4D97-AF65-F5344CB8AC3E}">
        <p14:creationId xmlns:p14="http://schemas.microsoft.com/office/powerpoint/2010/main" val="164402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464E6E-644A-7579-0E36-9531EECFFFE0}"/>
              </a:ext>
            </a:extLst>
          </p:cNvPr>
          <p:cNvSpPr>
            <a:spLocks noGrp="1"/>
          </p:cNvSpPr>
          <p:nvPr>
            <p:ph type="title"/>
          </p:nvPr>
        </p:nvSpPr>
        <p:spPr>
          <a:xfrm>
            <a:off x="466722" y="586855"/>
            <a:ext cx="3201366" cy="3387497"/>
          </a:xfrm>
        </p:spPr>
        <p:txBody>
          <a:bodyPr anchor="b">
            <a:normAutofit/>
          </a:bodyPr>
          <a:lstStyle/>
          <a:p>
            <a:pPr indent="-228600" algn="r">
              <a:spcAft>
                <a:spcPts val="600"/>
              </a:spcAft>
            </a:pPr>
            <a:r>
              <a:rPr lang="en-US" sz="4000" b="1" dirty="0">
                <a:solidFill>
                  <a:srgbClr val="FFFFFF"/>
                </a:solidFill>
              </a:rPr>
              <a:t>Other Scenarios</a:t>
            </a:r>
          </a:p>
        </p:txBody>
      </p:sp>
      <p:sp>
        <p:nvSpPr>
          <p:cNvPr id="3" name="Content Placeholder 2">
            <a:extLst>
              <a:ext uri="{FF2B5EF4-FFF2-40B4-BE49-F238E27FC236}">
                <a16:creationId xmlns:a16="http://schemas.microsoft.com/office/drawing/2014/main" id="{FF44233F-9DD7-4708-0FD6-BF0A1101CFA3}"/>
              </a:ext>
            </a:extLst>
          </p:cNvPr>
          <p:cNvSpPr>
            <a:spLocks noGrp="1"/>
          </p:cNvSpPr>
          <p:nvPr>
            <p:ph idx="1"/>
          </p:nvPr>
        </p:nvSpPr>
        <p:spPr>
          <a:xfrm>
            <a:off x="4810259" y="649480"/>
            <a:ext cx="6555347" cy="5546047"/>
          </a:xfrm>
        </p:spPr>
        <p:txBody>
          <a:bodyPr anchor="ctr">
            <a:normAutofit/>
          </a:bodyPr>
          <a:lstStyle/>
          <a:p>
            <a:r>
              <a:rPr lang="en-US" sz="3600" dirty="0"/>
              <a:t>Ransomware </a:t>
            </a:r>
          </a:p>
          <a:p>
            <a:r>
              <a:rPr lang="en-US" sz="3600" dirty="0"/>
              <a:t>Denial of Service</a:t>
            </a:r>
          </a:p>
          <a:p>
            <a:pPr lvl="1"/>
            <a:r>
              <a:rPr lang="en-US" sz="3200" dirty="0"/>
              <a:t>Jamming Ground and Satellite </a:t>
            </a:r>
          </a:p>
          <a:p>
            <a:r>
              <a:rPr lang="en-US" sz="3600" dirty="0"/>
              <a:t>Hacktivism</a:t>
            </a:r>
            <a:endParaRPr lang="en-US" sz="3200" dirty="0"/>
          </a:p>
          <a:p>
            <a:r>
              <a:rPr lang="en-US" sz="3600" dirty="0"/>
              <a:t>Physical Attacks</a:t>
            </a:r>
          </a:p>
          <a:p>
            <a:pPr lvl="1"/>
            <a:r>
              <a:rPr lang="en-US" sz="3200" dirty="0"/>
              <a:t>Power, Terrestrial ISP’s and ground infrastructure</a:t>
            </a:r>
          </a:p>
          <a:p>
            <a:r>
              <a:rPr lang="en-US" sz="3600" dirty="0"/>
              <a:t>Insider Threat </a:t>
            </a:r>
          </a:p>
        </p:txBody>
      </p:sp>
    </p:spTree>
    <p:extLst>
      <p:ext uri="{BB962C8B-B14F-4D97-AF65-F5344CB8AC3E}">
        <p14:creationId xmlns:p14="http://schemas.microsoft.com/office/powerpoint/2010/main" val="2726406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Rectangle 5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467798-C443-4571-C374-7988FB980017}"/>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dirty="0">
                <a:solidFill>
                  <a:srgbClr val="FFFFFF"/>
                </a:solidFill>
              </a:rPr>
              <a:t>Protection Starting Points</a:t>
            </a:r>
          </a:p>
        </p:txBody>
      </p:sp>
      <p:sp>
        <p:nvSpPr>
          <p:cNvPr id="4" name="TextBox 3">
            <a:extLst>
              <a:ext uri="{FF2B5EF4-FFF2-40B4-BE49-F238E27FC236}">
                <a16:creationId xmlns:a16="http://schemas.microsoft.com/office/drawing/2014/main" id="{94C8FDC0-1B36-0714-9A7A-E8DC126FA2C6}"/>
              </a:ext>
            </a:extLst>
          </p:cNvPr>
          <p:cNvSpPr txBox="1"/>
          <p:nvPr/>
        </p:nvSpPr>
        <p:spPr>
          <a:xfrm>
            <a:off x="4134810" y="142876"/>
            <a:ext cx="3974681" cy="6600824"/>
          </a:xfrm>
          <a:prstGeom prst="rect">
            <a:avLst/>
          </a:prstGeom>
        </p:spPr>
        <p:txBody>
          <a:bodyPr vert="horz" lIns="91440" tIns="45720" rIns="91440" bIns="45720" rtlCol="0" anchor="ctr">
            <a:normAutofit/>
          </a:bodyPr>
          <a:lstStyle/>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Implement </a:t>
            </a:r>
            <a:r>
              <a:rPr kumimoji="0" lang="en-US" sz="2400" b="1" i="0" u="none" strike="noStrike" cap="none" spc="0" normalizeH="0" baseline="0" noProof="0" dirty="0">
                <a:ln>
                  <a:noFill/>
                </a:ln>
                <a:effectLst/>
                <a:uLnTx/>
                <a:uFillTx/>
              </a:rPr>
              <a:t>Zero Trust </a:t>
            </a:r>
            <a:r>
              <a:rPr kumimoji="0" lang="en-US" sz="2400" b="0" i="0" u="none" strike="noStrike" cap="none" spc="0" normalizeH="0" baseline="0" noProof="0" dirty="0">
                <a:ln>
                  <a:noFill/>
                </a:ln>
                <a:effectLst/>
                <a:uLnTx/>
                <a:uFillTx/>
              </a:rPr>
              <a:t>and Segmentation </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End to End </a:t>
            </a:r>
            <a:r>
              <a:rPr kumimoji="0" lang="en-US" sz="2400" b="1" i="0" u="none" strike="noStrike" cap="none" spc="0" normalizeH="0" baseline="0" noProof="0" dirty="0">
                <a:ln>
                  <a:noFill/>
                </a:ln>
                <a:effectLst/>
                <a:uLnTx/>
                <a:uFillTx/>
              </a:rPr>
              <a:t>Encryption</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1" i="0" u="none" strike="noStrike" cap="none" spc="0" normalizeH="0" baseline="0" noProof="0" dirty="0">
                <a:ln>
                  <a:noFill/>
                </a:ln>
                <a:effectLst/>
                <a:uLnTx/>
                <a:uFillTx/>
              </a:rPr>
              <a:t>Monitoring, Monitoring, Monitoring </a:t>
            </a:r>
            <a:r>
              <a:rPr kumimoji="0" lang="en-US" sz="2400" b="0" i="0" u="none" strike="noStrike" cap="none" spc="0" normalizeH="0" baseline="0" noProof="0" dirty="0">
                <a:ln>
                  <a:noFill/>
                </a:ln>
                <a:effectLst/>
                <a:uLnTx/>
                <a:uFillTx/>
              </a:rPr>
              <a:t>…</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lang="en-US" sz="2400" b="1" dirty="0"/>
              <a:t>Physical</a:t>
            </a:r>
            <a:r>
              <a:rPr lang="en-US" sz="2400" dirty="0"/>
              <a:t> Security</a:t>
            </a:r>
            <a:endParaRPr kumimoji="0" lang="en-US" sz="2400" b="0" i="0" u="none" strike="noStrike" cap="none" spc="0" normalizeH="0" baseline="0" noProof="0" dirty="0">
              <a:ln>
                <a:noFill/>
              </a:ln>
              <a:effectLst/>
              <a:uLnTx/>
              <a:uFillTx/>
            </a:endParaRP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1" i="0" u="none" strike="noStrike" cap="none" spc="0" normalizeH="0" baseline="0" noProof="0" dirty="0">
                <a:ln>
                  <a:noFill/>
                </a:ln>
                <a:effectLst/>
                <a:uLnTx/>
                <a:uFillTx/>
              </a:rPr>
              <a:t>Forensics and Incident Response </a:t>
            </a:r>
            <a:r>
              <a:rPr kumimoji="0" lang="en-US" sz="2400" b="0" i="0" u="none" strike="noStrike" cap="none" spc="0" normalizeH="0" baseline="0" noProof="0" dirty="0">
                <a:ln>
                  <a:noFill/>
                </a:ln>
                <a:effectLst/>
                <a:uLnTx/>
                <a:uFillTx/>
              </a:rPr>
              <a:t>(IR) Capabilities</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lang="en-US" sz="2400" b="1" dirty="0"/>
              <a:t>Awareness </a:t>
            </a:r>
            <a:r>
              <a:rPr lang="en-US" sz="2400" dirty="0"/>
              <a:t>Training</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1" i="0" u="none" strike="noStrike" cap="none" spc="0" normalizeH="0" baseline="0" noProof="0" dirty="0">
                <a:ln>
                  <a:noFill/>
                </a:ln>
                <a:effectLst/>
                <a:uLnTx/>
                <a:uFillTx/>
              </a:rPr>
              <a:t>Tabletop </a:t>
            </a:r>
            <a:r>
              <a:rPr kumimoji="0" lang="en-US" sz="2400" b="0" i="0" u="none" strike="noStrike" cap="none" spc="0" normalizeH="0" baseline="0" noProof="0" dirty="0">
                <a:ln>
                  <a:noFill/>
                </a:ln>
                <a:effectLst/>
                <a:uLnTx/>
                <a:uFillTx/>
              </a:rPr>
              <a:t>Exercises and Planning for Breaches</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Audits and Risk </a:t>
            </a:r>
            <a:r>
              <a:rPr kumimoji="0" lang="en-US" sz="2400" b="1" i="0" u="none" strike="noStrike" cap="none" spc="0" normalizeH="0" baseline="0" noProof="0" dirty="0">
                <a:ln>
                  <a:noFill/>
                </a:ln>
                <a:effectLst/>
                <a:uLnTx/>
                <a:uFillTx/>
              </a:rPr>
              <a:t>Assessments</a:t>
            </a:r>
          </a:p>
          <a:p>
            <a:pPr indent="-228600">
              <a:lnSpc>
                <a:spcPct val="90000"/>
              </a:lnSpc>
              <a:spcAft>
                <a:spcPts val="600"/>
              </a:spcAft>
              <a:buFont typeface="Arial" panose="020B0604020202020204" pitchFamily="34" charset="0"/>
              <a:buChar char="•"/>
            </a:pPr>
            <a:endParaRPr lang="en-US" sz="2400" dirty="0"/>
          </a:p>
        </p:txBody>
      </p:sp>
      <p:pic>
        <p:nvPicPr>
          <p:cNvPr id="23" name="Picture 22">
            <a:extLst>
              <a:ext uri="{FF2B5EF4-FFF2-40B4-BE49-F238E27FC236}">
                <a16:creationId xmlns:a16="http://schemas.microsoft.com/office/drawing/2014/main" id="{A6AEDC00-2903-E1F4-C8AE-DC43FB3711B5}"/>
              </a:ext>
            </a:extLst>
          </p:cNvPr>
          <p:cNvPicPr>
            <a:picLocks noChangeAspect="1"/>
          </p:cNvPicPr>
          <p:nvPr/>
        </p:nvPicPr>
        <p:blipFill rotWithShape="1">
          <a:blip r:embed="rId3"/>
          <a:srcRect l="30442" r="36073"/>
          <a:stretch/>
        </p:blipFill>
        <p:spPr>
          <a:xfrm>
            <a:off x="8109502" y="10"/>
            <a:ext cx="4082498" cy="6857990"/>
          </a:xfrm>
          <a:prstGeom prst="rect">
            <a:avLst/>
          </a:prstGeom>
        </p:spPr>
      </p:pic>
    </p:spTree>
    <p:extLst>
      <p:ext uri="{BB962C8B-B14F-4D97-AF65-F5344CB8AC3E}">
        <p14:creationId xmlns:p14="http://schemas.microsoft.com/office/powerpoint/2010/main" val="90483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04338-7347-953D-1621-D0C912C92AA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a:solidFill>
                  <a:srgbClr val="FFFFFF"/>
                </a:solidFill>
              </a:rPr>
              <a:t>Detection and Defense</a:t>
            </a:r>
            <a:endParaRPr lang="en-US" sz="4000" b="1" dirty="0">
              <a:solidFill>
                <a:srgbClr val="FFFFFF"/>
              </a:solidFill>
            </a:endParaRPr>
          </a:p>
        </p:txBody>
      </p:sp>
      <p:sp>
        <p:nvSpPr>
          <p:cNvPr id="34" name="Content Placeholder 2">
            <a:extLst>
              <a:ext uri="{FF2B5EF4-FFF2-40B4-BE49-F238E27FC236}">
                <a16:creationId xmlns:a16="http://schemas.microsoft.com/office/drawing/2014/main" id="{9BE01846-D401-95D2-A411-A3410BA43BC4}"/>
              </a:ext>
            </a:extLst>
          </p:cNvPr>
          <p:cNvSpPr>
            <a:spLocks noGrp="1"/>
          </p:cNvSpPr>
          <p:nvPr>
            <p:ph sz="half" idx="1"/>
          </p:nvPr>
        </p:nvSpPr>
        <p:spPr>
          <a:xfrm>
            <a:off x="4037824" y="10138"/>
            <a:ext cx="4902353" cy="6837724"/>
          </a:xfrm>
        </p:spPr>
        <p:txBody>
          <a:bodyPr vert="horz" lIns="91440" tIns="45720" rIns="91440" bIns="45720" rtlCol="0" anchor="ctr">
            <a:normAutofit fontScale="92500"/>
          </a:bodyPr>
          <a:lstStyle/>
          <a:p>
            <a:endParaRPr lang="en-US" sz="2400" dirty="0"/>
          </a:p>
          <a:p>
            <a:endParaRPr lang="en-US" sz="2400" dirty="0"/>
          </a:p>
          <a:p>
            <a:r>
              <a:rPr lang="en-US" sz="2400" b="1" dirty="0"/>
              <a:t>Inventory of Hardware and Software Assets</a:t>
            </a:r>
          </a:p>
          <a:p>
            <a:pPr lvl="1"/>
            <a:r>
              <a:rPr lang="en-US" dirty="0"/>
              <a:t>Document findings</a:t>
            </a:r>
          </a:p>
          <a:p>
            <a:r>
              <a:rPr lang="en-US" sz="2400" b="1" dirty="0"/>
              <a:t>Technical Debt</a:t>
            </a:r>
          </a:p>
          <a:p>
            <a:pPr lvl="1"/>
            <a:r>
              <a:rPr lang="en-US" dirty="0"/>
              <a:t> Retire of End of Life (EOL) Operating Systems and Hardware</a:t>
            </a:r>
          </a:p>
          <a:p>
            <a:r>
              <a:rPr lang="en-US" sz="2400" b="1" dirty="0"/>
              <a:t>User Awareness Training</a:t>
            </a:r>
          </a:p>
          <a:p>
            <a:pPr lvl="1"/>
            <a:r>
              <a:rPr lang="en-US" dirty="0"/>
              <a:t>Use your “Human IDS” to your benefit</a:t>
            </a:r>
          </a:p>
          <a:p>
            <a:r>
              <a:rPr lang="en-US" sz="2400" b="1" dirty="0"/>
              <a:t>Tripwires and Honeypots</a:t>
            </a:r>
          </a:p>
          <a:p>
            <a:pPr lvl="1"/>
            <a:r>
              <a:rPr lang="en-US" dirty="0"/>
              <a:t>Low-cost, High Value Indicator with Detections</a:t>
            </a:r>
          </a:p>
          <a:p>
            <a:r>
              <a:rPr lang="en-US" sz="2400" b="1" dirty="0"/>
              <a:t>Centrally Collect and Analyze Logs</a:t>
            </a:r>
          </a:p>
          <a:p>
            <a:pPr lvl="1"/>
            <a:r>
              <a:rPr lang="en-US" dirty="0"/>
              <a:t>Don’t just collect them, use them!!</a:t>
            </a:r>
          </a:p>
          <a:p>
            <a:r>
              <a:rPr lang="en-US" sz="2400" b="1" dirty="0"/>
              <a:t>Network Security Monitoring (NSM)</a:t>
            </a:r>
          </a:p>
          <a:p>
            <a:pPr lvl="1"/>
            <a:r>
              <a:rPr lang="en-US" dirty="0"/>
              <a:t>Security Onion/Zeek</a:t>
            </a:r>
            <a:endParaRPr lang="en-US" sz="2000" dirty="0"/>
          </a:p>
          <a:p>
            <a:endParaRPr lang="en-US" sz="2000" dirty="0"/>
          </a:p>
          <a:p>
            <a:pPr lvl="1"/>
            <a:endParaRPr lang="en-US" sz="2000" dirty="0"/>
          </a:p>
        </p:txBody>
      </p:sp>
      <p:pic>
        <p:nvPicPr>
          <p:cNvPr id="35" name="Picture 15" descr="Illuminated server room panel">
            <a:extLst>
              <a:ext uri="{FF2B5EF4-FFF2-40B4-BE49-F238E27FC236}">
                <a16:creationId xmlns:a16="http://schemas.microsoft.com/office/drawing/2014/main" id="{4D69B1AD-8B7B-6572-0262-9B2605A03C1D}"/>
              </a:ext>
            </a:extLst>
          </p:cNvPr>
          <p:cNvPicPr>
            <a:picLocks noChangeAspect="1"/>
          </p:cNvPicPr>
          <p:nvPr/>
        </p:nvPicPr>
        <p:blipFill rotWithShape="1">
          <a:blip r:embed="rId3"/>
          <a:srcRect l="26766" r="33497" b="-1"/>
          <a:stretch/>
        </p:blipFill>
        <p:spPr>
          <a:xfrm>
            <a:off x="8940188" y="10"/>
            <a:ext cx="3251812" cy="6857990"/>
          </a:xfrm>
          <a:prstGeom prst="rect">
            <a:avLst/>
          </a:prstGeom>
        </p:spPr>
      </p:pic>
    </p:spTree>
    <p:extLst>
      <p:ext uri="{BB962C8B-B14F-4D97-AF65-F5344CB8AC3E}">
        <p14:creationId xmlns:p14="http://schemas.microsoft.com/office/powerpoint/2010/main" val="3863210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ECD4131C-6615-C274-D2A1-1328C5A3C0A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T-Pot Deutsche Telekom Security GmbH</a:t>
            </a:r>
          </a:p>
        </p:txBody>
      </p:sp>
      <p:pic>
        <p:nvPicPr>
          <p:cNvPr id="1026" name="Picture 2" descr="Graphical user interface&#10;&#10;AI-generated content may be incorrect.">
            <a:extLst>
              <a:ext uri="{FF2B5EF4-FFF2-40B4-BE49-F238E27FC236}">
                <a16:creationId xmlns:a16="http://schemas.microsoft.com/office/drawing/2014/main" id="{0B45AF87-B641-9EFD-14A1-97667933A4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04686" y="467208"/>
            <a:ext cx="6421231"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358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622D5F-F938-676B-D6D3-2DC25CF69D94}"/>
            </a:ext>
          </a:extLst>
        </p:cNvPr>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Freeform: Shape 411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90DA295B-434C-8D99-6BE0-2DCF0B36B1C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Security Onion</a:t>
            </a:r>
          </a:p>
        </p:txBody>
      </p:sp>
      <p:pic>
        <p:nvPicPr>
          <p:cNvPr id="4098" name="Picture 2">
            <a:extLst>
              <a:ext uri="{FF2B5EF4-FFF2-40B4-BE49-F238E27FC236}">
                <a16:creationId xmlns:a16="http://schemas.microsoft.com/office/drawing/2014/main" id="{251BBDB8-7DB0-A219-A936-06CE245E7C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2428" y="1396759"/>
            <a:ext cx="7225748" cy="406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60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B5CD42FD-FC3C-A9B6-228D-6CB7D252236C}"/>
              </a:ext>
            </a:extLst>
          </p:cNvPr>
          <p:cNvSpPr>
            <a:spLocks noGrp="1"/>
          </p:cNvSpPr>
          <p:nvPr>
            <p:ph type="title"/>
          </p:nvPr>
        </p:nvSpPr>
        <p:spPr>
          <a:xfrm>
            <a:off x="5596501" y="501595"/>
            <a:ext cx="5754896" cy="1383982"/>
          </a:xfrm>
        </p:spPr>
        <p:txBody>
          <a:bodyPr vert="horz" lIns="91440" tIns="45720" rIns="91440" bIns="45720" rtlCol="0" anchor="b">
            <a:normAutofit/>
          </a:bodyPr>
          <a:lstStyle/>
          <a:p>
            <a:r>
              <a:rPr lang="en-US" sz="4000" b="1" dirty="0"/>
              <a:t>Our Reliance on Space</a:t>
            </a:r>
          </a:p>
        </p:txBody>
      </p:sp>
      <p:pic>
        <p:nvPicPr>
          <p:cNvPr id="18" name="Content Placeholder 17">
            <a:extLst>
              <a:ext uri="{FF2B5EF4-FFF2-40B4-BE49-F238E27FC236}">
                <a16:creationId xmlns:a16="http://schemas.microsoft.com/office/drawing/2014/main" id="{74583374-DFFD-3D90-9789-F0249A9B46DC}"/>
              </a:ext>
            </a:extLst>
          </p:cNvPr>
          <p:cNvPicPr>
            <a:picLocks noGrp="1" noChangeAspect="1"/>
          </p:cNvPicPr>
          <p:nvPr>
            <p:ph sz="half" idx="2"/>
          </p:nvPr>
        </p:nvPicPr>
        <p:blipFill rotWithShape="1">
          <a:blip r:embed="rId3"/>
          <a:srcRect l="6707" r="43035" b="1"/>
          <a:stretch/>
        </p:blipFill>
        <p:spPr>
          <a:xfrm>
            <a:off x="1068130" y="1028701"/>
            <a:ext cx="3876165" cy="4338170"/>
          </a:xfrm>
          <a:prstGeom prst="rect">
            <a:avLst/>
          </a:prstGeom>
        </p:spPr>
      </p:pic>
      <p:sp>
        <p:nvSpPr>
          <p:cNvPr id="10" name="Content Placeholder 9">
            <a:extLst>
              <a:ext uri="{FF2B5EF4-FFF2-40B4-BE49-F238E27FC236}">
                <a16:creationId xmlns:a16="http://schemas.microsoft.com/office/drawing/2014/main" id="{27BE519E-6BC6-F615-F6F6-1F1E7A0B90F1}"/>
              </a:ext>
            </a:extLst>
          </p:cNvPr>
          <p:cNvSpPr>
            <a:spLocks noGrp="1"/>
          </p:cNvSpPr>
          <p:nvPr>
            <p:ph sz="half" idx="1"/>
          </p:nvPr>
        </p:nvSpPr>
        <p:spPr>
          <a:xfrm>
            <a:off x="5596502" y="2405894"/>
            <a:ext cx="5754896" cy="3014765"/>
          </a:xfrm>
        </p:spPr>
        <p:txBody>
          <a:bodyPr vert="horz" lIns="91440" tIns="45720" rIns="91440" bIns="45720" rtlCol="0" anchor="t">
            <a:normAutofit fontScale="92500" lnSpcReduction="20000"/>
          </a:bodyPr>
          <a:lstStyle/>
          <a:p>
            <a:pPr marL="0" indent="0">
              <a:spcAft>
                <a:spcPts val="600"/>
              </a:spcAft>
              <a:buNone/>
            </a:pPr>
            <a:r>
              <a:rPr lang="en-US" b="0" i="0" dirty="0">
                <a:effectLst/>
                <a:latin typeface="Söhne"/>
              </a:rPr>
              <a:t>"From the moment we wake up to the instant we drift off to sleep, our daily lives are intricately woven with the threads of space systems, highlighting the indispensable role these celestial technologies play in shaping the tapestry of human existence on our Pale Blue Dot.“</a:t>
            </a:r>
          </a:p>
          <a:p>
            <a:pPr marL="0" indent="0">
              <a:spcAft>
                <a:spcPts val="600"/>
              </a:spcAft>
              <a:buNone/>
            </a:pPr>
            <a:r>
              <a:rPr lang="en-US" dirty="0"/>
              <a:t>-</a:t>
            </a:r>
            <a:r>
              <a:rPr lang="en-US" dirty="0">
                <a:effectLst/>
              </a:rPr>
              <a:t>ChatGPT 2023</a:t>
            </a:r>
          </a:p>
          <a:p>
            <a:pPr marL="0">
              <a:spcAft>
                <a:spcPts val="600"/>
              </a:spcAft>
            </a:pPr>
            <a:endParaRPr lang="en-US" dirty="0"/>
          </a:p>
          <a:p>
            <a:pPr marL="0"/>
            <a:endParaRPr lang="en-US" dirty="0"/>
          </a:p>
        </p:txBody>
      </p:sp>
      <p:sp>
        <p:nvSpPr>
          <p:cNvPr id="35" name="Rectangle 3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A5D3030-2156-6F4B-F82B-3EF7971989ED}"/>
              </a:ext>
            </a:extLst>
          </p:cNvPr>
          <p:cNvSpPr txBox="1"/>
          <p:nvPr/>
        </p:nvSpPr>
        <p:spPr>
          <a:xfrm>
            <a:off x="1136397" y="2418408"/>
            <a:ext cx="4959603" cy="3522569"/>
          </a:xfrm>
          <a:prstGeom prst="rect">
            <a:avLst/>
          </a:prstGeom>
        </p:spPr>
        <p:txBody>
          <a:bodyPr vert="horz" lIns="91440" tIns="45720" rIns="91440" bIns="45720" rtlCol="0" anchor="t">
            <a:normAutofit/>
          </a:bodyPr>
          <a:lstStyle/>
          <a:p>
            <a:pPr>
              <a:lnSpc>
                <a:spcPct val="90000"/>
              </a:lnSpc>
              <a:spcAft>
                <a:spcPts val="600"/>
              </a:spcAft>
            </a:pPr>
            <a:endParaRPr lang="en-US" sz="2000" dirty="0"/>
          </a:p>
        </p:txBody>
      </p:sp>
    </p:spTree>
    <p:extLst>
      <p:ext uri="{BB962C8B-B14F-4D97-AF65-F5344CB8AC3E}">
        <p14:creationId xmlns:p14="http://schemas.microsoft.com/office/powerpoint/2010/main" val="3731244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Rectangle 410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9" name="Rectangle 410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Freeform: Shape 411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3" name="Rectangle 411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1C9F47-292A-BB05-0B4B-9CE51FB16175}"/>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b="1" i="0" kern="1200" dirty="0">
                <a:solidFill>
                  <a:srgbClr val="FFFFFF"/>
                </a:solidFill>
                <a:effectLst/>
                <a:latin typeface="+mj-lt"/>
                <a:ea typeface="+mj-ea"/>
                <a:cs typeface="+mj-cs"/>
              </a:rPr>
              <a:t>Government Support</a:t>
            </a:r>
            <a:endParaRPr lang="en-US" sz="4000" b="1" kern="1200" dirty="0">
              <a:solidFill>
                <a:srgbClr val="FFFFFF"/>
              </a:solidFill>
              <a:latin typeface="+mj-lt"/>
              <a:ea typeface="+mj-ea"/>
              <a:cs typeface="+mj-cs"/>
            </a:endParaRPr>
          </a:p>
        </p:txBody>
      </p:sp>
      <p:pic>
        <p:nvPicPr>
          <p:cNvPr id="4098" name="Picture 2" descr="SHIELDS UP Campaign Logo">
            <a:extLst>
              <a:ext uri="{FF2B5EF4-FFF2-40B4-BE49-F238E27FC236}">
                <a16:creationId xmlns:a16="http://schemas.microsoft.com/office/drawing/2014/main" id="{F1AAD9E5-1E37-5425-F5E9-4421BBE1A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69" y="561068"/>
            <a:ext cx="1118674" cy="11365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DAF214-1FC6-0FAC-C332-8416DD0D49DE}"/>
              </a:ext>
            </a:extLst>
          </p:cNvPr>
          <p:cNvSpPr txBox="1"/>
          <p:nvPr/>
        </p:nvSpPr>
        <p:spPr>
          <a:xfrm>
            <a:off x="5029819" y="331061"/>
            <a:ext cx="6170176" cy="1200329"/>
          </a:xfrm>
          <a:prstGeom prst="rect">
            <a:avLst/>
          </a:prstGeom>
          <a:noFill/>
        </p:spPr>
        <p:txBody>
          <a:bodyPr wrap="square">
            <a:spAutoFit/>
          </a:bodyPr>
          <a:lstStyle/>
          <a:p>
            <a:pPr algn="l"/>
            <a:r>
              <a:rPr lang="en-US" sz="2400" b="1" i="0" dirty="0">
                <a:effectLst/>
                <a:latin typeface="Source Sans Pro Web"/>
              </a:rPr>
              <a:t>CISA Advisory: Strengthening Cybersecurity of SATCOM Network Providers and Customers</a:t>
            </a:r>
          </a:p>
        </p:txBody>
      </p:sp>
      <p:sp>
        <p:nvSpPr>
          <p:cNvPr id="13" name="TextBox 12">
            <a:extLst>
              <a:ext uri="{FF2B5EF4-FFF2-40B4-BE49-F238E27FC236}">
                <a16:creationId xmlns:a16="http://schemas.microsoft.com/office/drawing/2014/main" id="{E741AECB-F67A-FFFB-59EE-4542A0B2CD14}"/>
              </a:ext>
            </a:extLst>
          </p:cNvPr>
          <p:cNvSpPr txBox="1"/>
          <p:nvPr/>
        </p:nvSpPr>
        <p:spPr>
          <a:xfrm>
            <a:off x="5161312" y="1630495"/>
            <a:ext cx="6825040" cy="4401205"/>
          </a:xfrm>
          <a:prstGeom prst="rect">
            <a:avLst/>
          </a:prstGeom>
          <a:noFill/>
        </p:spPr>
        <p:txBody>
          <a:bodyPr wrap="square">
            <a:spAutoFit/>
          </a:bodyPr>
          <a:lstStyle/>
          <a:p>
            <a:r>
              <a:rPr lang="en-US" sz="2000" dirty="0"/>
              <a:t>Updated May 10, 2022: The U.S. government attributes this threat activity to Russian state-sponsored malicious cyber actors. Additional information may be found in a statement from the State Department. </a:t>
            </a:r>
          </a:p>
          <a:p>
            <a:endParaRPr lang="en-US" sz="2000" dirty="0"/>
          </a:p>
          <a:p>
            <a:r>
              <a:rPr lang="en-US" sz="2000" b="1" dirty="0"/>
              <a:t>Actions to Take Today:</a:t>
            </a:r>
          </a:p>
          <a:p>
            <a:r>
              <a:rPr lang="en-US" sz="2000" dirty="0"/>
              <a:t>• Use secure methods for authentication.</a:t>
            </a:r>
          </a:p>
          <a:p>
            <a:r>
              <a:rPr lang="en-US" sz="2000" dirty="0"/>
              <a:t>• Enforce principle of least privilege.</a:t>
            </a:r>
          </a:p>
          <a:p>
            <a:r>
              <a:rPr lang="en-US" sz="2000" dirty="0"/>
              <a:t>• Review trust relationships.</a:t>
            </a:r>
          </a:p>
          <a:p>
            <a:r>
              <a:rPr lang="en-US" sz="2000" dirty="0"/>
              <a:t>• Implement encryption.</a:t>
            </a:r>
          </a:p>
          <a:p>
            <a:r>
              <a:rPr lang="en-US" sz="2000" dirty="0"/>
              <a:t>• Ensure robust patching and system configuration audits.</a:t>
            </a:r>
          </a:p>
          <a:p>
            <a:r>
              <a:rPr lang="en-US" sz="2000" dirty="0"/>
              <a:t>• Monitor logs for suspicious activity.</a:t>
            </a:r>
          </a:p>
          <a:p>
            <a:r>
              <a:rPr lang="en-US" sz="2000" dirty="0"/>
              <a:t>• Ensure incident response, resilience, and continuity of operations plans are in place.</a:t>
            </a:r>
          </a:p>
        </p:txBody>
      </p:sp>
      <p:sp>
        <p:nvSpPr>
          <p:cNvPr id="15" name="TextBox 14">
            <a:extLst>
              <a:ext uri="{FF2B5EF4-FFF2-40B4-BE49-F238E27FC236}">
                <a16:creationId xmlns:a16="http://schemas.microsoft.com/office/drawing/2014/main" id="{B6F7F139-8AFA-7FED-C9A3-F73E92F77256}"/>
              </a:ext>
            </a:extLst>
          </p:cNvPr>
          <p:cNvSpPr txBox="1"/>
          <p:nvPr/>
        </p:nvSpPr>
        <p:spPr>
          <a:xfrm>
            <a:off x="1204501" y="1728971"/>
            <a:ext cx="1716723" cy="369332"/>
          </a:xfrm>
          <a:prstGeom prst="rect">
            <a:avLst/>
          </a:prstGeom>
          <a:noFill/>
        </p:spPr>
        <p:txBody>
          <a:bodyPr wrap="square">
            <a:spAutoFit/>
          </a:bodyPr>
          <a:lstStyle/>
          <a:p>
            <a:r>
              <a:rPr lang="en-US" dirty="0">
                <a:solidFill>
                  <a:schemeClr val="bg1"/>
                </a:solidFill>
              </a:rPr>
              <a:t>CISA Shields Up!</a:t>
            </a:r>
          </a:p>
        </p:txBody>
      </p:sp>
      <p:sp>
        <p:nvSpPr>
          <p:cNvPr id="4" name="TextBox 3">
            <a:extLst>
              <a:ext uri="{FF2B5EF4-FFF2-40B4-BE49-F238E27FC236}">
                <a16:creationId xmlns:a16="http://schemas.microsoft.com/office/drawing/2014/main" id="{CC26ADB4-9A76-A26E-EDD4-8CD4254788F6}"/>
              </a:ext>
            </a:extLst>
          </p:cNvPr>
          <p:cNvSpPr txBox="1"/>
          <p:nvPr/>
        </p:nvSpPr>
        <p:spPr>
          <a:xfrm>
            <a:off x="5342766" y="6091802"/>
            <a:ext cx="6170176" cy="646331"/>
          </a:xfrm>
          <a:prstGeom prst="rect">
            <a:avLst/>
          </a:prstGeom>
          <a:noFill/>
        </p:spPr>
        <p:txBody>
          <a:bodyPr wrap="square">
            <a:spAutoFit/>
          </a:bodyPr>
          <a:lstStyle/>
          <a:p>
            <a:r>
              <a:rPr lang="en-US" dirty="0"/>
              <a:t>https://www.cisa.gov/news-events/cybersecurity-advisories/aa22-076a</a:t>
            </a:r>
          </a:p>
        </p:txBody>
      </p:sp>
    </p:spTree>
    <p:extLst>
      <p:ext uri="{BB962C8B-B14F-4D97-AF65-F5344CB8AC3E}">
        <p14:creationId xmlns:p14="http://schemas.microsoft.com/office/powerpoint/2010/main" val="2904293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4677D5D-BFD8-D9B9-9AE9-43D18501B87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SPACE ISAC 2019</a:t>
            </a:r>
          </a:p>
        </p:txBody>
      </p:sp>
      <p:pic>
        <p:nvPicPr>
          <p:cNvPr id="6" name="Picture 2">
            <a:extLst>
              <a:ext uri="{FF2B5EF4-FFF2-40B4-BE49-F238E27FC236}">
                <a16:creationId xmlns:a16="http://schemas.microsoft.com/office/drawing/2014/main" id="{12BD2123-09D6-9EA9-FF4C-77ACA3FE61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1737" y="1655276"/>
            <a:ext cx="10468526" cy="476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6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 schematic&#10;&#10;Description automatically generated">
            <a:extLst>
              <a:ext uri="{FF2B5EF4-FFF2-40B4-BE49-F238E27FC236}">
                <a16:creationId xmlns:a16="http://schemas.microsoft.com/office/drawing/2014/main" id="{66CCA397-BAAE-2C68-61C3-E9063D961E40}"/>
              </a:ext>
            </a:extLst>
          </p:cNvPr>
          <p:cNvPicPr>
            <a:picLocks noChangeAspect="1"/>
          </p:cNvPicPr>
          <p:nvPr/>
        </p:nvPicPr>
        <p:blipFill rotWithShape="1">
          <a:blip r:embed="rId3"/>
          <a:srcRect l="2222" r="1" b="1"/>
          <a:stretch/>
        </p:blipFill>
        <p:spPr>
          <a:xfrm>
            <a:off x="-3047" y="1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2956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2">
            <a:extLst>
              <a:ext uri="{FF2B5EF4-FFF2-40B4-BE49-F238E27FC236}">
                <a16:creationId xmlns:a16="http://schemas.microsoft.com/office/drawing/2014/main" id="{C70FD513-E7C2-AE25-9991-87ACC3504007}"/>
              </a:ext>
            </a:extLst>
          </p:cNvPr>
          <p:cNvPicPr>
            <a:picLocks noChangeAspect="1"/>
          </p:cNvPicPr>
          <p:nvPr/>
        </p:nvPicPr>
        <p:blipFill rotWithShape="1">
          <a:blip r:embed="rId3"/>
          <a:srcRect l="19230" r="1459"/>
          <a:stretch/>
        </p:blipFill>
        <p:spPr>
          <a:xfrm>
            <a:off x="2522356" y="10"/>
            <a:ext cx="9669642" cy="6857990"/>
          </a:xfrm>
          <a:prstGeom prst="rect">
            <a:avLst/>
          </a:prstGeom>
        </p:spPr>
      </p:pic>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6E40DE-709C-97F9-D7CF-4BC46160A329}"/>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b="1" dirty="0"/>
              <a:t>The Future Defender…..Today</a:t>
            </a:r>
          </a:p>
        </p:txBody>
      </p:sp>
      <p:sp>
        <p:nvSpPr>
          <p:cNvPr id="4" name="TextBox 3">
            <a:extLst>
              <a:ext uri="{FF2B5EF4-FFF2-40B4-BE49-F238E27FC236}">
                <a16:creationId xmlns:a16="http://schemas.microsoft.com/office/drawing/2014/main" id="{FFF30220-C14A-6E28-A487-DC40DFFD2441}"/>
              </a:ext>
            </a:extLst>
          </p:cNvPr>
          <p:cNvSpPr txBox="1"/>
          <p:nvPr/>
        </p:nvSpPr>
        <p:spPr>
          <a:xfrm>
            <a:off x="352425" y="1990725"/>
            <a:ext cx="5105399" cy="476250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2400" dirty="0">
                <a:effectLst/>
              </a:rPr>
              <a:t>What kind of training would new space defenders need to be successful at protecting corporate and national assets?</a:t>
            </a:r>
          </a:p>
          <a:p>
            <a:pPr indent="-228600">
              <a:lnSpc>
                <a:spcPct val="90000"/>
              </a:lnSpc>
              <a:spcAft>
                <a:spcPts val="600"/>
              </a:spcAft>
              <a:buFont typeface="Arial" panose="020B0604020202020204" pitchFamily="34" charset="0"/>
              <a:buChar char="•"/>
            </a:pPr>
            <a:r>
              <a:rPr lang="en-US" sz="2400" b="1" dirty="0"/>
              <a:t>Training</a:t>
            </a:r>
          </a:p>
          <a:p>
            <a:pPr lvl="1" indent="-228600">
              <a:lnSpc>
                <a:spcPct val="90000"/>
              </a:lnSpc>
              <a:spcAft>
                <a:spcPts val="600"/>
              </a:spcAft>
              <a:buFont typeface="Arial" panose="020B0604020202020204" pitchFamily="34" charset="0"/>
              <a:buChar char="•"/>
            </a:pPr>
            <a:r>
              <a:rPr lang="en-US" sz="2400" dirty="0"/>
              <a:t>Blue/Red a Mix of Both!</a:t>
            </a:r>
          </a:p>
          <a:p>
            <a:pPr lvl="1" indent="-228600">
              <a:lnSpc>
                <a:spcPct val="90000"/>
              </a:lnSpc>
              <a:spcAft>
                <a:spcPts val="600"/>
              </a:spcAft>
              <a:buFont typeface="Arial" panose="020B0604020202020204" pitchFamily="34" charset="0"/>
              <a:buChar char="•"/>
            </a:pPr>
            <a:r>
              <a:rPr lang="en-US" sz="2400" dirty="0"/>
              <a:t>Understanding your system is critical</a:t>
            </a:r>
          </a:p>
          <a:p>
            <a:pPr marL="228600" lvl="1" indent="-228600">
              <a:lnSpc>
                <a:spcPct val="90000"/>
              </a:lnSpc>
              <a:spcAft>
                <a:spcPts val="600"/>
              </a:spcAft>
              <a:buFont typeface="Arial" panose="020B0604020202020204" pitchFamily="34" charset="0"/>
              <a:buChar char="•"/>
            </a:pPr>
            <a:r>
              <a:rPr lang="en-US" sz="2400" b="1" dirty="0"/>
              <a:t>Knowledge Areas</a:t>
            </a:r>
          </a:p>
          <a:p>
            <a:pPr marL="571500" lvl="1" indent="-228600">
              <a:lnSpc>
                <a:spcPct val="90000"/>
              </a:lnSpc>
              <a:spcAft>
                <a:spcPts val="600"/>
              </a:spcAft>
              <a:buFont typeface="Arial" panose="020B0604020202020204" pitchFamily="34" charset="0"/>
              <a:buChar char="•"/>
            </a:pPr>
            <a:r>
              <a:rPr lang="en-US" sz="2400" dirty="0"/>
              <a:t>Programing/Scripting</a:t>
            </a:r>
          </a:p>
          <a:p>
            <a:pPr marL="571500" lvl="1" indent="-228600">
              <a:lnSpc>
                <a:spcPct val="90000"/>
              </a:lnSpc>
              <a:spcAft>
                <a:spcPts val="600"/>
              </a:spcAft>
              <a:buFont typeface="Arial" panose="020B0604020202020204" pitchFamily="34" charset="0"/>
              <a:buChar char="•"/>
            </a:pPr>
            <a:r>
              <a:rPr lang="en-US" sz="2400" dirty="0"/>
              <a:t>Cloud Technologies</a:t>
            </a:r>
          </a:p>
          <a:p>
            <a:pPr marL="571500" lvl="1" indent="-228600">
              <a:lnSpc>
                <a:spcPct val="90000"/>
              </a:lnSpc>
              <a:spcAft>
                <a:spcPts val="600"/>
              </a:spcAft>
              <a:buFont typeface="Arial" panose="020B0604020202020204" pitchFamily="34" charset="0"/>
              <a:buChar char="•"/>
            </a:pPr>
            <a:r>
              <a:rPr lang="en-US" sz="2400" dirty="0"/>
              <a:t>IoT Systems</a:t>
            </a:r>
          </a:p>
          <a:p>
            <a:pPr marL="571500" lvl="1" indent="-228600">
              <a:lnSpc>
                <a:spcPct val="90000"/>
              </a:lnSpc>
              <a:spcAft>
                <a:spcPts val="600"/>
              </a:spcAft>
              <a:buFont typeface="Arial" panose="020B0604020202020204" pitchFamily="34" charset="0"/>
              <a:buChar char="•"/>
            </a:pPr>
            <a:r>
              <a:rPr lang="en-US" sz="2400" dirty="0"/>
              <a:t>Software Defined Networks (SDN)</a:t>
            </a:r>
          </a:p>
          <a:p>
            <a:pPr marL="571500" lvl="1" indent="-228600">
              <a:lnSpc>
                <a:spcPct val="90000"/>
              </a:lnSpc>
              <a:spcAft>
                <a:spcPts val="600"/>
              </a:spcAft>
              <a:buFont typeface="Arial" panose="020B0604020202020204" pitchFamily="34" charset="0"/>
              <a:buChar char="•"/>
            </a:pPr>
            <a:r>
              <a:rPr lang="en-US" sz="2400" dirty="0"/>
              <a:t>Network Monitoring</a:t>
            </a:r>
          </a:p>
          <a:p>
            <a:pPr marL="571500" lvl="1" indent="-228600">
              <a:lnSpc>
                <a:spcPct val="90000"/>
              </a:lnSpc>
              <a:spcAft>
                <a:spcPts val="600"/>
              </a:spcAft>
              <a:buFont typeface="Arial" panose="020B0604020202020204" pitchFamily="34" charset="0"/>
              <a:buChar char="•"/>
            </a:pPr>
            <a:r>
              <a:rPr lang="en-US" sz="2400" dirty="0"/>
              <a:t>Forensics</a:t>
            </a:r>
          </a:p>
          <a:p>
            <a:pPr marL="571500" lvl="1" indent="-228600">
              <a:lnSpc>
                <a:spcPct val="90000"/>
              </a:lnSpc>
              <a:spcAft>
                <a:spcPts val="600"/>
              </a:spcAft>
              <a:buFont typeface="Arial" panose="020B0604020202020204" pitchFamily="34" charset="0"/>
              <a:buChar char="•"/>
            </a:pPr>
            <a:r>
              <a:rPr lang="en-US" sz="2400" dirty="0"/>
              <a:t>Incident Response </a:t>
            </a:r>
          </a:p>
          <a:p>
            <a:pPr>
              <a:lnSpc>
                <a:spcPct val="90000"/>
              </a:lnSpc>
              <a:spcAft>
                <a:spcPts val="600"/>
              </a:spcAft>
            </a:pPr>
            <a:endParaRPr lang="en-US" dirty="0"/>
          </a:p>
        </p:txBody>
      </p:sp>
      <p:pic>
        <p:nvPicPr>
          <p:cNvPr id="4100" name="Picture 4" descr="SANS Institute SANS Security Awareness Reviews, Ratings &amp; Features 2023 |  Gartner Peer Insights">
            <a:extLst>
              <a:ext uri="{FF2B5EF4-FFF2-40B4-BE49-F238E27FC236}">
                <a16:creationId xmlns:a16="http://schemas.microsoft.com/office/drawing/2014/main" id="{9289C689-6007-3BD8-46AA-476D073E6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4769" y="-2857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994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53F028C-7FA8-C630-5A50-44A463E7F1FC}"/>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Have Questions?	</a:t>
            </a:r>
          </a:p>
        </p:txBody>
      </p:sp>
      <p:sp>
        <p:nvSpPr>
          <p:cNvPr id="4" name="Content Placeholder 3">
            <a:extLst>
              <a:ext uri="{FF2B5EF4-FFF2-40B4-BE49-F238E27FC236}">
                <a16:creationId xmlns:a16="http://schemas.microsoft.com/office/drawing/2014/main" id="{D188CF3C-B198-C7CD-0E43-BE1D4328C9C8}"/>
              </a:ext>
            </a:extLst>
          </p:cNvPr>
          <p:cNvSpPr>
            <a:spLocks noGrp="1"/>
          </p:cNvSpPr>
          <p:nvPr>
            <p:ph sz="half" idx="1"/>
          </p:nvPr>
        </p:nvSpPr>
        <p:spPr>
          <a:xfrm>
            <a:off x="6007232" y="649480"/>
            <a:ext cx="5927593" cy="5546047"/>
          </a:xfrm>
        </p:spPr>
        <p:txBody>
          <a:bodyPr vert="horz" lIns="91440" tIns="45720" rIns="91440" bIns="45720" rtlCol="0" anchor="ctr">
            <a:normAutofit/>
          </a:bodyPr>
          <a:lstStyle/>
          <a:p>
            <a:r>
              <a:rPr lang="en-US" sz="3200" dirty="0">
                <a:hlinkClick r:id="rId2"/>
              </a:rPr>
              <a:t>Scott.Lynch@slteksystems.com</a:t>
            </a:r>
            <a:endParaRPr lang="en-US" sz="3200" dirty="0"/>
          </a:p>
          <a:p>
            <a:r>
              <a:rPr lang="en-US" sz="3200" dirty="0"/>
              <a:t>LinkedIn @PacketEngineer</a:t>
            </a:r>
          </a:p>
          <a:p>
            <a:r>
              <a:rPr lang="en-US" sz="3200" dirty="0"/>
              <a:t>Twitter @</a:t>
            </a:r>
            <a:r>
              <a:rPr lang="en-US" sz="3200" dirty="0" err="1"/>
              <a:t>PacketEngineer</a:t>
            </a:r>
            <a:endParaRPr lang="en-US" sz="3200" dirty="0"/>
          </a:p>
        </p:txBody>
      </p:sp>
    </p:spTree>
    <p:extLst>
      <p:ext uri="{BB962C8B-B14F-4D97-AF65-F5344CB8AC3E}">
        <p14:creationId xmlns:p14="http://schemas.microsoft.com/office/powerpoint/2010/main" val="284846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0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1" name="Rectangle 309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2" name="Rectangle 309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3" name="Rectangle 310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4" name="Freeform: Shape 310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ADC70C7F-3569-3ABF-3670-584A16CEF5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Satellite and Wireless Together</a:t>
            </a:r>
          </a:p>
        </p:txBody>
      </p:sp>
      <p:pic>
        <p:nvPicPr>
          <p:cNvPr id="3076" name="Picture 4" descr="Satellite Wireless Ecosystem">
            <a:extLst>
              <a:ext uri="{FF2B5EF4-FFF2-40B4-BE49-F238E27FC236}">
                <a16:creationId xmlns:a16="http://schemas.microsoft.com/office/drawing/2014/main" id="{0153D974-9AEB-CE40-ACA8-59A42AE8A4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759" y="952501"/>
            <a:ext cx="8086566" cy="491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2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708953-8110-C939-C742-3FAE92221A1B}"/>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b="1" dirty="0"/>
              <a:t>Snapshot </a:t>
            </a:r>
            <a:r>
              <a:rPr lang="en-US" sz="4000" b="1" kern="1200" dirty="0">
                <a:solidFill>
                  <a:schemeClr val="tx1"/>
                </a:solidFill>
                <a:latin typeface="+mj-lt"/>
                <a:ea typeface="+mj-ea"/>
                <a:cs typeface="+mj-cs"/>
              </a:rPr>
              <a:t>of the SATCOM Industry</a:t>
            </a:r>
          </a:p>
        </p:txBody>
      </p:sp>
      <p:sp>
        <p:nvSpPr>
          <p:cNvPr id="3" name="Content Placeholder 2">
            <a:extLst>
              <a:ext uri="{FF2B5EF4-FFF2-40B4-BE49-F238E27FC236}">
                <a16:creationId xmlns:a16="http://schemas.microsoft.com/office/drawing/2014/main" id="{C213F20C-EA3D-E6B8-F614-D7DC45D7CC6E}"/>
              </a:ext>
            </a:extLst>
          </p:cNvPr>
          <p:cNvSpPr>
            <a:spLocks noGrp="1"/>
          </p:cNvSpPr>
          <p:nvPr>
            <p:ph sz="half" idx="1"/>
          </p:nvPr>
        </p:nvSpPr>
        <p:spPr>
          <a:xfrm>
            <a:off x="307497" y="2418408"/>
            <a:ext cx="5939554" cy="3522569"/>
          </a:xfrm>
        </p:spPr>
        <p:txBody>
          <a:bodyPr vert="horz" lIns="91440" tIns="45720" rIns="91440" bIns="45720" rtlCol="0" anchor="t">
            <a:normAutofit fontScale="85000" lnSpcReduction="10000"/>
          </a:bodyPr>
          <a:lstStyle/>
          <a:p>
            <a:pPr marL="342900">
              <a:spcAft>
                <a:spcPts val="600"/>
              </a:spcAft>
            </a:pPr>
            <a:r>
              <a:rPr lang="en-US" sz="3200" dirty="0"/>
              <a:t>Market value estimated at 200.3 billion USD in 2025 expected to grow</a:t>
            </a:r>
            <a:endParaRPr lang="en-US" sz="3200" dirty="0">
              <a:effectLst/>
            </a:endParaRPr>
          </a:p>
          <a:p>
            <a:pPr marL="342900">
              <a:spcAft>
                <a:spcPts val="600"/>
              </a:spcAft>
            </a:pPr>
            <a:r>
              <a:rPr lang="en-US" sz="3200" dirty="0">
                <a:effectLst/>
              </a:rPr>
              <a:t>Commercial Spac</a:t>
            </a:r>
            <a:r>
              <a:rPr lang="en-US" sz="3200" dirty="0"/>
              <a:t>e Growth</a:t>
            </a:r>
          </a:p>
          <a:p>
            <a:pPr marL="342900">
              <a:spcAft>
                <a:spcPts val="600"/>
              </a:spcAft>
            </a:pPr>
            <a:r>
              <a:rPr lang="en-US" sz="3200" dirty="0"/>
              <a:t>Massive Small Sat Constellations</a:t>
            </a:r>
          </a:p>
          <a:p>
            <a:pPr marL="342900">
              <a:spcAft>
                <a:spcPts val="600"/>
              </a:spcAft>
            </a:pPr>
            <a:r>
              <a:rPr lang="en-US" sz="3200" dirty="0"/>
              <a:t>The Moon and beyond</a:t>
            </a:r>
          </a:p>
          <a:p>
            <a:pPr marL="342900">
              <a:spcAft>
                <a:spcPts val="600"/>
              </a:spcAft>
            </a:pPr>
            <a:r>
              <a:rPr lang="en-US" sz="3200" dirty="0"/>
              <a:t>5G Use in Space</a:t>
            </a:r>
          </a:p>
          <a:p>
            <a:pPr marL="800100" lvl="1">
              <a:spcAft>
                <a:spcPts val="600"/>
              </a:spcAft>
            </a:pPr>
            <a:r>
              <a:rPr lang="en-US" sz="2000" b="0" i="0" dirty="0">
                <a:solidFill>
                  <a:srgbClr val="333333"/>
                </a:solidFill>
                <a:effectLst/>
                <a:latin typeface="Albert Sans"/>
              </a:rPr>
              <a:t>NB 5G-IoT satellite communications</a:t>
            </a:r>
            <a:endParaRPr lang="en-US" sz="2800" dirty="0"/>
          </a:p>
          <a:p>
            <a:pPr marL="0"/>
            <a:endParaRPr lang="en-US" sz="1900" dirty="0"/>
          </a:p>
        </p:txBody>
      </p:sp>
      <p:pic>
        <p:nvPicPr>
          <p:cNvPr id="25" name="Content Placeholder 17">
            <a:extLst>
              <a:ext uri="{FF2B5EF4-FFF2-40B4-BE49-F238E27FC236}">
                <a16:creationId xmlns:a16="http://schemas.microsoft.com/office/drawing/2014/main" id="{9598C329-5AF5-59FE-71FF-7430BB093E58}"/>
              </a:ext>
            </a:extLst>
          </p:cNvPr>
          <p:cNvPicPr>
            <a:picLocks noGrp="1" noChangeAspect="1"/>
          </p:cNvPicPr>
          <p:nvPr>
            <p:ph sz="half" idx="2"/>
          </p:nvPr>
        </p:nvPicPr>
        <p:blipFill>
          <a:blip r:embed="rId3"/>
          <a:stretch>
            <a:fillRect/>
          </a:stretch>
        </p:blipFill>
        <p:spPr>
          <a:xfrm>
            <a:off x="6512442" y="1212416"/>
            <a:ext cx="5201023" cy="4043795"/>
          </a:xfrm>
          <a:prstGeom prst="rect">
            <a:avLst/>
          </a:prstGeom>
        </p:spPr>
      </p:pic>
      <p:sp>
        <p:nvSpPr>
          <p:cNvPr id="32" name="Rectangle 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ATELIOT - DCA">
            <a:extLst>
              <a:ext uri="{FF2B5EF4-FFF2-40B4-BE49-F238E27FC236}">
                <a16:creationId xmlns:a16="http://schemas.microsoft.com/office/drawing/2014/main" id="{F8223CB6-655F-E057-256B-8AB3BFCA5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617" y="4970664"/>
            <a:ext cx="1800336" cy="1200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0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14A6D6-818E-9A90-9DC8-5B65670E09D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dirty="0">
                <a:solidFill>
                  <a:srgbClr val="FFFFFF"/>
                </a:solidFill>
              </a:rPr>
              <a:t>Innovation in Space</a:t>
            </a:r>
          </a:p>
        </p:txBody>
      </p:sp>
      <p:sp>
        <p:nvSpPr>
          <p:cNvPr id="7" name="Content Placeholder 6">
            <a:extLst>
              <a:ext uri="{FF2B5EF4-FFF2-40B4-BE49-F238E27FC236}">
                <a16:creationId xmlns:a16="http://schemas.microsoft.com/office/drawing/2014/main" id="{26EB6039-D97D-43E4-8896-05B3F61E1ED1}"/>
              </a:ext>
            </a:extLst>
          </p:cNvPr>
          <p:cNvSpPr>
            <a:spLocks noGrp="1"/>
          </p:cNvSpPr>
          <p:nvPr>
            <p:ph sz="half" idx="1"/>
          </p:nvPr>
        </p:nvSpPr>
        <p:spPr>
          <a:xfrm>
            <a:off x="4561006" y="343424"/>
            <a:ext cx="3025303" cy="6676412"/>
          </a:xfrm>
        </p:spPr>
        <p:txBody>
          <a:bodyPr vert="horz" lIns="91440" tIns="45720" rIns="91440" bIns="45720" rtlCol="0" anchor="ctr">
            <a:normAutofit/>
          </a:bodyPr>
          <a:lstStyle/>
          <a:p>
            <a:pPr>
              <a:spcAft>
                <a:spcPts val="600"/>
              </a:spcAft>
            </a:pPr>
            <a:r>
              <a:rPr lang="en-US" sz="2000" dirty="0"/>
              <a:t>R</a:t>
            </a:r>
            <a:r>
              <a:rPr lang="en-US" sz="2000" dirty="0">
                <a:effectLst/>
              </a:rPr>
              <a:t>apid </a:t>
            </a:r>
            <a:r>
              <a:rPr lang="en-US" sz="2000" dirty="0"/>
              <a:t>G</a:t>
            </a:r>
            <a:r>
              <a:rPr lang="en-US" sz="2000" dirty="0">
                <a:effectLst/>
              </a:rPr>
              <a:t>rowth</a:t>
            </a:r>
          </a:p>
          <a:p>
            <a:pPr lvl="1">
              <a:spcAft>
                <a:spcPts val="600"/>
              </a:spcAft>
            </a:pPr>
            <a:r>
              <a:rPr lang="en-US" sz="2000" dirty="0">
                <a:effectLst/>
              </a:rPr>
              <a:t>Failing forward Fast</a:t>
            </a:r>
          </a:p>
          <a:p>
            <a:pPr>
              <a:spcAft>
                <a:spcPts val="600"/>
              </a:spcAft>
            </a:pPr>
            <a:r>
              <a:rPr lang="en-US" sz="2000" dirty="0"/>
              <a:t>Lowering the barrier to entry</a:t>
            </a:r>
          </a:p>
          <a:p>
            <a:pPr lvl="1">
              <a:spcAft>
                <a:spcPts val="600"/>
              </a:spcAft>
            </a:pPr>
            <a:r>
              <a:rPr lang="en-US" sz="1600" dirty="0"/>
              <a:t>Building, Launching and Operating spacecraft</a:t>
            </a:r>
          </a:p>
          <a:p>
            <a:pPr>
              <a:spcAft>
                <a:spcPts val="600"/>
              </a:spcAft>
            </a:pPr>
            <a:r>
              <a:rPr lang="en-US" sz="2000" dirty="0"/>
              <a:t>Move to cloud</a:t>
            </a:r>
          </a:p>
          <a:p>
            <a:pPr lvl="1">
              <a:spcAft>
                <a:spcPts val="600"/>
              </a:spcAft>
            </a:pPr>
            <a:r>
              <a:rPr lang="en-US" sz="1600" dirty="0"/>
              <a:t>The push to Software as a Service (SaaS) solutions</a:t>
            </a:r>
          </a:p>
          <a:p>
            <a:pPr>
              <a:spcAft>
                <a:spcPts val="600"/>
              </a:spcAft>
            </a:pPr>
            <a:r>
              <a:rPr lang="en-US" sz="2000" dirty="0">
                <a:effectLst/>
              </a:rPr>
              <a:t>IoT In Space</a:t>
            </a:r>
          </a:p>
          <a:p>
            <a:pPr marL="685800" lvl="2">
              <a:spcBef>
                <a:spcPts val="1000"/>
              </a:spcBef>
              <a:spcAft>
                <a:spcPts val="600"/>
              </a:spcAft>
            </a:pPr>
            <a:r>
              <a:rPr lang="en-US" sz="1600" dirty="0"/>
              <a:t>NASA's IoT Lab</a:t>
            </a:r>
          </a:p>
          <a:p>
            <a:pPr marL="685800" lvl="2">
              <a:spcBef>
                <a:spcPts val="1000"/>
              </a:spcBef>
              <a:spcAft>
                <a:spcPts val="600"/>
              </a:spcAft>
            </a:pPr>
            <a:r>
              <a:rPr lang="en-US" sz="1600" dirty="0"/>
              <a:t>Sateliot</a:t>
            </a:r>
          </a:p>
          <a:p>
            <a:pPr>
              <a:spcAft>
                <a:spcPts val="600"/>
              </a:spcAft>
            </a:pPr>
            <a:r>
              <a:rPr lang="en-US" sz="2000" dirty="0">
                <a:effectLst/>
              </a:rPr>
              <a:t>Pushing the boundaries of </a:t>
            </a:r>
            <a:r>
              <a:rPr lang="en-US" sz="2000" dirty="0"/>
              <a:t>Commercial off the shelf Technology (COTS)</a:t>
            </a:r>
          </a:p>
          <a:p>
            <a:pPr>
              <a:spcAft>
                <a:spcPts val="600"/>
              </a:spcAft>
            </a:pPr>
            <a:r>
              <a:rPr lang="en-US" sz="2000" dirty="0">
                <a:effectLst/>
              </a:rPr>
              <a:t>Adoption of Minimum Viable Product (MVP)</a:t>
            </a:r>
          </a:p>
          <a:p>
            <a:endParaRPr lang="en-US" sz="2000" dirty="0"/>
          </a:p>
        </p:txBody>
      </p:sp>
      <p:pic>
        <p:nvPicPr>
          <p:cNvPr id="10" name="Content Placeholder 9">
            <a:extLst>
              <a:ext uri="{FF2B5EF4-FFF2-40B4-BE49-F238E27FC236}">
                <a16:creationId xmlns:a16="http://schemas.microsoft.com/office/drawing/2014/main" id="{99BC9276-1B22-B65E-F64C-C9EA9AED10EA}"/>
              </a:ext>
            </a:extLst>
          </p:cNvPr>
          <p:cNvPicPr>
            <a:picLocks noGrp="1" noChangeAspect="1"/>
          </p:cNvPicPr>
          <p:nvPr>
            <p:ph sz="half" idx="2"/>
          </p:nvPr>
        </p:nvPicPr>
        <p:blipFill rotWithShape="1">
          <a:blip r:embed="rId3"/>
          <a:srcRect l="57429" r="9086"/>
          <a:stretch/>
        </p:blipFill>
        <p:spPr>
          <a:xfrm>
            <a:off x="8109502" y="10"/>
            <a:ext cx="4082498" cy="6857990"/>
          </a:xfrm>
          <a:prstGeom prst="rect">
            <a:avLst/>
          </a:prstGeom>
        </p:spPr>
      </p:pic>
      <p:sp>
        <p:nvSpPr>
          <p:cNvPr id="4" name="TextBox 3">
            <a:extLst>
              <a:ext uri="{FF2B5EF4-FFF2-40B4-BE49-F238E27FC236}">
                <a16:creationId xmlns:a16="http://schemas.microsoft.com/office/drawing/2014/main" id="{3BE6990A-0F7C-6F7E-37D7-9CBFA0C83D6F}"/>
              </a:ext>
            </a:extLst>
          </p:cNvPr>
          <p:cNvSpPr txBox="1"/>
          <p:nvPr/>
        </p:nvSpPr>
        <p:spPr>
          <a:xfrm>
            <a:off x="1136397" y="2418409"/>
            <a:ext cx="9688296" cy="34543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dirty="0">
              <a:effectLst/>
            </a:endParaRPr>
          </a:p>
        </p:txBody>
      </p:sp>
    </p:spTree>
    <p:extLst>
      <p:ext uri="{BB962C8B-B14F-4D97-AF65-F5344CB8AC3E}">
        <p14:creationId xmlns:p14="http://schemas.microsoft.com/office/powerpoint/2010/main" val="59837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4B65FD-9046-30B0-7450-AF9C179B8BD2}"/>
              </a:ext>
            </a:extLst>
          </p:cNvPr>
          <p:cNvSpPr>
            <a:spLocks noGrp="1"/>
          </p:cNvSpPr>
          <p:nvPr>
            <p:ph type="title"/>
          </p:nvPr>
        </p:nvSpPr>
        <p:spPr>
          <a:xfrm>
            <a:off x="699713" y="248038"/>
            <a:ext cx="7602715" cy="1159200"/>
          </a:xfrm>
        </p:spPr>
        <p:txBody>
          <a:bodyPr vert="horz" lIns="91440" tIns="45720" rIns="91440" bIns="45720" rtlCol="0" anchor="ctr">
            <a:noAutofit/>
          </a:bodyPr>
          <a:lstStyle/>
          <a:p>
            <a:r>
              <a:rPr lang="en-US" sz="4000" b="1" kern="1200" dirty="0">
                <a:solidFill>
                  <a:srgbClr val="FFFFFF"/>
                </a:solidFill>
                <a:latin typeface="+mj-lt"/>
                <a:ea typeface="+mj-ea"/>
                <a:cs typeface="+mj-cs"/>
              </a:rPr>
              <a:t>Typical Satellite communications Ground Station</a:t>
            </a:r>
          </a:p>
        </p:txBody>
      </p:sp>
      <p:pic>
        <p:nvPicPr>
          <p:cNvPr id="1026" name="Picture 2" descr="Block diagram of ground station pipelines. | Download Scientific Diagram">
            <a:extLst>
              <a:ext uri="{FF2B5EF4-FFF2-40B4-BE49-F238E27FC236}">
                <a16:creationId xmlns:a16="http://schemas.microsoft.com/office/drawing/2014/main" id="{23A74473-8F8D-E020-69B4-8ECE17030E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225" y="2096776"/>
            <a:ext cx="11327549" cy="4191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802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B2BE2-ECD8-6389-EAA1-7B1408C18ED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b="1" kern="1200" dirty="0">
                <a:solidFill>
                  <a:srgbClr val="FFFFFF"/>
                </a:solidFill>
                <a:latin typeface="+mj-lt"/>
                <a:ea typeface="+mj-ea"/>
                <a:cs typeface="+mj-cs"/>
              </a:rPr>
              <a:t>Typical Ground Station to Customer Architecture</a:t>
            </a:r>
          </a:p>
        </p:txBody>
      </p:sp>
      <p:pic>
        <p:nvPicPr>
          <p:cNvPr id="4" name="Picture 3">
            <a:extLst>
              <a:ext uri="{FF2B5EF4-FFF2-40B4-BE49-F238E27FC236}">
                <a16:creationId xmlns:a16="http://schemas.microsoft.com/office/drawing/2014/main" id="{2C0C5F1D-188A-6452-3770-4F390A9B1C81}"/>
              </a:ext>
            </a:extLst>
          </p:cNvPr>
          <p:cNvPicPr>
            <a:picLocks noChangeAspect="1"/>
          </p:cNvPicPr>
          <p:nvPr/>
        </p:nvPicPr>
        <p:blipFill>
          <a:blip r:embed="rId2"/>
          <a:stretch>
            <a:fillRect/>
          </a:stretch>
        </p:blipFill>
        <p:spPr>
          <a:xfrm>
            <a:off x="5445921" y="1822348"/>
            <a:ext cx="6119807" cy="4452160"/>
          </a:xfrm>
          <a:prstGeom prst="rect">
            <a:avLst/>
          </a:prstGeom>
        </p:spPr>
      </p:pic>
      <p:sp>
        <p:nvSpPr>
          <p:cNvPr id="3" name="TextBox 2">
            <a:extLst>
              <a:ext uri="{FF2B5EF4-FFF2-40B4-BE49-F238E27FC236}">
                <a16:creationId xmlns:a16="http://schemas.microsoft.com/office/drawing/2014/main" id="{91C74A8C-79F2-3EE3-5AF1-0208C49FA2A4}"/>
              </a:ext>
            </a:extLst>
          </p:cNvPr>
          <p:cNvSpPr txBox="1"/>
          <p:nvPr/>
        </p:nvSpPr>
        <p:spPr>
          <a:xfrm>
            <a:off x="255986" y="1964353"/>
            <a:ext cx="49339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Customer connects to ground station via terrestrial network of ISPs to ground station controller's network of ground stations </a:t>
            </a:r>
          </a:p>
          <a:p>
            <a:endParaRPr lang="en-US" sz="2400" dirty="0"/>
          </a:p>
          <a:p>
            <a:pPr marL="285750" indent="-285750">
              <a:buFont typeface="Arial" panose="020B0604020202020204" pitchFamily="34" charset="0"/>
              <a:buChar char="•"/>
            </a:pPr>
            <a:r>
              <a:rPr lang="en-US" sz="2400" dirty="0"/>
              <a:t>Ground station is configured with correct uplink/downlink parameters and pointing information to receive signals by ground station controllers</a:t>
            </a:r>
          </a:p>
          <a:p>
            <a:endParaRPr lang="en-US" sz="2400" dirty="0"/>
          </a:p>
          <a:p>
            <a:pPr marL="285750" indent="-285750">
              <a:buFont typeface="Arial" panose="020B0604020202020204" pitchFamily="34" charset="0"/>
              <a:buChar char="•"/>
            </a:pPr>
            <a:r>
              <a:rPr lang="en-US" sz="2400" dirty="0"/>
              <a:t>Telemetry and Commands routed back to customer via ground station terrestrial network</a:t>
            </a:r>
          </a:p>
        </p:txBody>
      </p:sp>
    </p:spTree>
    <p:extLst>
      <p:ext uri="{BB962C8B-B14F-4D97-AF65-F5344CB8AC3E}">
        <p14:creationId xmlns:p14="http://schemas.microsoft.com/office/powerpoint/2010/main" val="2940446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5" name="Rectangle 308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6264FE-AA5F-DE00-0E57-A1278A13D9CF}"/>
              </a:ext>
            </a:extLst>
          </p:cNvPr>
          <p:cNvSpPr>
            <a:spLocks noGrp="1"/>
          </p:cNvSpPr>
          <p:nvPr>
            <p:ph type="title"/>
          </p:nvPr>
        </p:nvSpPr>
        <p:spPr>
          <a:xfrm>
            <a:off x="98462" y="164923"/>
            <a:ext cx="9718111" cy="1576446"/>
          </a:xfrm>
        </p:spPr>
        <p:txBody>
          <a:bodyPr vert="horz" lIns="91440" tIns="45720" rIns="91440" bIns="45720" rtlCol="0" anchor="ctr">
            <a:normAutofit/>
          </a:bodyPr>
          <a:lstStyle/>
          <a:p>
            <a:r>
              <a:rPr lang="en-US" sz="4000" b="1" kern="1200" dirty="0">
                <a:solidFill>
                  <a:srgbClr val="FFFFFF"/>
                </a:solidFill>
                <a:latin typeface="+mj-lt"/>
                <a:ea typeface="+mj-ea"/>
                <a:cs typeface="+mj-cs"/>
              </a:rPr>
              <a:t>Ground Station Terminals, Antennas and Equipment</a:t>
            </a:r>
          </a:p>
        </p:txBody>
      </p:sp>
      <p:pic>
        <p:nvPicPr>
          <p:cNvPr id="3074" name="Picture 2" descr="Viasat 13.5m Ka-band Broadband Gateway Earth Station Antenna">
            <a:extLst>
              <a:ext uri="{FF2B5EF4-FFF2-40B4-BE49-F238E27FC236}">
                <a16:creationId xmlns:a16="http://schemas.microsoft.com/office/drawing/2014/main" id="{FB556BFE-A13E-C838-64B0-AB13356E9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18" y="2399093"/>
            <a:ext cx="2872608" cy="33198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iasat sees Marine's 'SATCOM as a service' buy as harbinger of change -  Breaking Defense">
            <a:extLst>
              <a:ext uri="{FF2B5EF4-FFF2-40B4-BE49-F238E27FC236}">
                <a16:creationId xmlns:a16="http://schemas.microsoft.com/office/drawing/2014/main" id="{C8C4C360-1B82-C8D1-D92A-0E5811F7F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864" y="2399094"/>
            <a:ext cx="1926912" cy="10838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EC7BCD-2F94-ABE3-17E1-F68F5B0E2583}"/>
              </a:ext>
            </a:extLst>
          </p:cNvPr>
          <p:cNvSpPr txBox="1"/>
          <p:nvPr/>
        </p:nvSpPr>
        <p:spPr>
          <a:xfrm>
            <a:off x="3912613" y="3473106"/>
            <a:ext cx="2190102" cy="322268"/>
          </a:xfrm>
          <a:prstGeom prst="rect">
            <a:avLst/>
          </a:prstGeom>
          <a:noFill/>
        </p:spPr>
        <p:txBody>
          <a:bodyPr wrap="square">
            <a:spAutoFit/>
          </a:bodyPr>
          <a:lstStyle/>
          <a:p>
            <a:pPr defTabSz="758952">
              <a:spcAft>
                <a:spcPts val="600"/>
              </a:spcAft>
            </a:pPr>
            <a:r>
              <a:rPr lang="en-US" sz="1494" kern="1200" dirty="0">
                <a:solidFill>
                  <a:schemeClr val="tx1"/>
                </a:solidFill>
                <a:latin typeface="+mn-lt"/>
                <a:ea typeface="+mn-ea"/>
                <a:cs typeface="+mn-cs"/>
              </a:rPr>
              <a:t>Viasat Ground terminals</a:t>
            </a:r>
            <a:endParaRPr lang="en-US" dirty="0"/>
          </a:p>
        </p:txBody>
      </p:sp>
      <p:sp>
        <p:nvSpPr>
          <p:cNvPr id="3" name="TextBox 2">
            <a:extLst>
              <a:ext uri="{FF2B5EF4-FFF2-40B4-BE49-F238E27FC236}">
                <a16:creationId xmlns:a16="http://schemas.microsoft.com/office/drawing/2014/main" id="{54F61B9A-74A1-5C90-98D8-BC9824938A42}"/>
              </a:ext>
            </a:extLst>
          </p:cNvPr>
          <p:cNvSpPr txBox="1"/>
          <p:nvPr/>
        </p:nvSpPr>
        <p:spPr>
          <a:xfrm>
            <a:off x="60478" y="5843455"/>
            <a:ext cx="4658233" cy="296684"/>
          </a:xfrm>
          <a:prstGeom prst="rect">
            <a:avLst/>
          </a:prstGeom>
          <a:noFill/>
        </p:spPr>
        <p:txBody>
          <a:bodyPr wrap="square">
            <a:spAutoFit/>
          </a:bodyPr>
          <a:lstStyle/>
          <a:p>
            <a:pPr defTabSz="758952">
              <a:spcAft>
                <a:spcPts val="600"/>
              </a:spcAft>
            </a:pPr>
            <a:r>
              <a:rPr lang="en-US" sz="1328" kern="1200" dirty="0">
                <a:solidFill>
                  <a:schemeClr val="tx1"/>
                </a:solidFill>
                <a:latin typeface="+mn-lt"/>
                <a:ea typeface="+mn-ea"/>
                <a:cs typeface="+mn-cs"/>
              </a:rPr>
              <a:t>Viasat 13.5m Ka-band Broadband Gateway Earth Station Antenna</a:t>
            </a:r>
            <a:endParaRPr lang="en-US" sz="1600" dirty="0"/>
          </a:p>
        </p:txBody>
      </p:sp>
      <p:pic>
        <p:nvPicPr>
          <p:cNvPr id="8194" name="Picture 2" descr="Goonhilly: Mobile Ground Stations">
            <a:extLst>
              <a:ext uri="{FF2B5EF4-FFF2-40B4-BE49-F238E27FC236}">
                <a16:creationId xmlns:a16="http://schemas.microsoft.com/office/drawing/2014/main" id="{A93AF783-2D45-6986-4076-4C7A766AF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22" y="2399093"/>
            <a:ext cx="1771650" cy="23651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valbard Ground Station - Aerospace Technology">
            <a:extLst>
              <a:ext uri="{FF2B5EF4-FFF2-40B4-BE49-F238E27FC236}">
                <a16:creationId xmlns:a16="http://schemas.microsoft.com/office/drawing/2014/main" id="{0A5DF55D-D27C-A832-AEE6-741A268D7A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1065" y="4199587"/>
            <a:ext cx="1771650" cy="122396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SC - Swedish Space Corporation | LinkedIn">
            <a:extLst>
              <a:ext uri="{FF2B5EF4-FFF2-40B4-BE49-F238E27FC236}">
                <a16:creationId xmlns:a16="http://schemas.microsoft.com/office/drawing/2014/main" id="{AC7B4A4D-C9BE-F4EB-AEC1-DF57E04D16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8376" y="2317503"/>
            <a:ext cx="3181628" cy="39735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B9374A-C19A-EA90-C175-04A088F1F176}"/>
              </a:ext>
            </a:extLst>
          </p:cNvPr>
          <p:cNvSpPr txBox="1"/>
          <p:nvPr/>
        </p:nvSpPr>
        <p:spPr>
          <a:xfrm>
            <a:off x="8915400" y="6283391"/>
            <a:ext cx="3845103" cy="307777"/>
          </a:xfrm>
          <a:prstGeom prst="rect">
            <a:avLst/>
          </a:prstGeom>
          <a:noFill/>
        </p:spPr>
        <p:txBody>
          <a:bodyPr wrap="square">
            <a:spAutoFit/>
          </a:bodyPr>
          <a:lstStyle/>
          <a:p>
            <a:r>
              <a:rPr lang="en-US" sz="1400" dirty="0"/>
              <a:t>South Point Station, Hawaii</a:t>
            </a:r>
          </a:p>
        </p:txBody>
      </p:sp>
      <p:sp>
        <p:nvSpPr>
          <p:cNvPr id="8" name="TextBox 7">
            <a:extLst>
              <a:ext uri="{FF2B5EF4-FFF2-40B4-BE49-F238E27FC236}">
                <a16:creationId xmlns:a16="http://schemas.microsoft.com/office/drawing/2014/main" id="{95332D4B-F94B-DBF1-6658-6C9CB9121501}"/>
              </a:ext>
            </a:extLst>
          </p:cNvPr>
          <p:cNvSpPr txBox="1"/>
          <p:nvPr/>
        </p:nvSpPr>
        <p:spPr>
          <a:xfrm>
            <a:off x="6748115" y="4811568"/>
            <a:ext cx="1450351" cy="307777"/>
          </a:xfrm>
          <a:prstGeom prst="rect">
            <a:avLst/>
          </a:prstGeom>
          <a:noFill/>
        </p:spPr>
        <p:txBody>
          <a:bodyPr wrap="square">
            <a:spAutoFit/>
          </a:bodyPr>
          <a:lstStyle/>
          <a:p>
            <a:r>
              <a:rPr lang="en-US" sz="1400" dirty="0"/>
              <a:t>Typical radio rack</a:t>
            </a:r>
          </a:p>
        </p:txBody>
      </p:sp>
      <p:sp>
        <p:nvSpPr>
          <p:cNvPr id="9" name="TextBox 8">
            <a:extLst>
              <a:ext uri="{FF2B5EF4-FFF2-40B4-BE49-F238E27FC236}">
                <a16:creationId xmlns:a16="http://schemas.microsoft.com/office/drawing/2014/main" id="{ADFD59C6-BCEA-260D-09C8-1C064D979310}"/>
              </a:ext>
            </a:extLst>
          </p:cNvPr>
          <p:cNvSpPr txBox="1"/>
          <p:nvPr/>
        </p:nvSpPr>
        <p:spPr>
          <a:xfrm>
            <a:off x="4419756" y="5394154"/>
            <a:ext cx="1450351" cy="307777"/>
          </a:xfrm>
          <a:prstGeom prst="rect">
            <a:avLst/>
          </a:prstGeom>
          <a:noFill/>
        </p:spPr>
        <p:txBody>
          <a:bodyPr wrap="square">
            <a:spAutoFit/>
          </a:bodyPr>
          <a:lstStyle/>
          <a:p>
            <a:r>
              <a:rPr lang="en-US" sz="1400" dirty="0"/>
              <a:t>Satcom receiver</a:t>
            </a:r>
          </a:p>
        </p:txBody>
      </p:sp>
    </p:spTree>
    <p:extLst>
      <p:ext uri="{BB962C8B-B14F-4D97-AF65-F5344CB8AC3E}">
        <p14:creationId xmlns:p14="http://schemas.microsoft.com/office/powerpoint/2010/main" val="2838738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2175</TotalTime>
  <Words>2471</Words>
  <Application>Microsoft Macintosh PowerPoint</Application>
  <PresentationFormat>Widescreen</PresentationFormat>
  <Paragraphs>369</Paragraphs>
  <Slides>34</Slides>
  <Notes>23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34</vt:i4>
      </vt:variant>
    </vt:vector>
  </HeadingPairs>
  <TitlesOfParts>
    <vt:vector size="51" baseType="lpstr">
      <vt:lpstr>Albert Sans</vt:lpstr>
      <vt:lpstr>Arial</vt:lpstr>
      <vt:lpstr>Calibri</vt:lpstr>
      <vt:lpstr>Calibri Light</vt:lpstr>
      <vt:lpstr>DIN W01 Regular</vt:lpstr>
      <vt:lpstr>Georgia</vt:lpstr>
      <vt:lpstr>Inter</vt:lpstr>
      <vt:lpstr>KasperskySans</vt:lpstr>
      <vt:lpstr>Lato</vt:lpstr>
      <vt:lpstr>Libre Baskerville</vt:lpstr>
      <vt:lpstr>Montserrat</vt:lpstr>
      <vt:lpstr>Roboto</vt:lpstr>
      <vt:lpstr>Roboto-Light</vt:lpstr>
      <vt:lpstr>Roboto-Regular</vt:lpstr>
      <vt:lpstr>Söhne</vt:lpstr>
      <vt:lpstr>Source Sans Pro Web</vt:lpstr>
      <vt:lpstr>Office Theme</vt:lpstr>
      <vt:lpstr>The Risk to Space:  Cybersecurity in the New High Ground</vt:lpstr>
      <vt:lpstr>Who am I?</vt:lpstr>
      <vt:lpstr>Our Reliance on Space</vt:lpstr>
      <vt:lpstr>Satellite and Wireless Together</vt:lpstr>
      <vt:lpstr>Snapshot of the SATCOM Industry</vt:lpstr>
      <vt:lpstr>Innovation in Space</vt:lpstr>
      <vt:lpstr>Typical Satellite communications Ground Station</vt:lpstr>
      <vt:lpstr>Typical Ground Station to Customer Architecture</vt:lpstr>
      <vt:lpstr>Ground Station Terminals, Antennas and Equipment</vt:lpstr>
      <vt:lpstr>Legacy Satcom Ground Station Equipment</vt:lpstr>
      <vt:lpstr>Cloud Based Ground Stations</vt:lpstr>
      <vt:lpstr>Software Defined Radio (SDR)</vt:lpstr>
      <vt:lpstr>Software-Defined Satellites</vt:lpstr>
      <vt:lpstr>Study: Eavesdropping on Internal Networks via Unencrypted Satellites  </vt:lpstr>
      <vt:lpstr>Eavesdropping on Internal Networks via Unencrypted Satellites – Cont.  </vt:lpstr>
      <vt:lpstr>What if we lost access?</vt:lpstr>
      <vt:lpstr>Threats and Risks</vt:lpstr>
      <vt:lpstr>Cyber Intrusion or Breach – Examples from NASA</vt:lpstr>
      <vt:lpstr>Chinese Accused of Interference of Two Satellites  </vt:lpstr>
      <vt:lpstr>Supply Chain Attacks and Risk</vt:lpstr>
      <vt:lpstr>ViaSat Cyber Attack prior to Russia/Ukraine War</vt:lpstr>
      <vt:lpstr>Could This Happen Again? </vt:lpstr>
      <vt:lpstr>GPS Jamming</vt:lpstr>
      <vt:lpstr>Electronic Warfare</vt:lpstr>
      <vt:lpstr>Other Scenarios</vt:lpstr>
      <vt:lpstr>Protection Starting Points</vt:lpstr>
      <vt:lpstr>Detection and Defense</vt:lpstr>
      <vt:lpstr>T-Pot Deutsche Telekom Security GmbH</vt:lpstr>
      <vt:lpstr>Security Onion</vt:lpstr>
      <vt:lpstr>Government Support</vt:lpstr>
      <vt:lpstr>SPACE ISAC 2019</vt:lpstr>
      <vt:lpstr>PowerPoint Presentation</vt:lpstr>
      <vt:lpstr>The Future Defender…..Today</vt:lpstr>
      <vt:lpstr>Have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risk to Space as Satellite communications systems and ground networks are the new target for attackers </dc:title>
  <dc:creator>Scott Lynch</dc:creator>
  <cp:lastModifiedBy>Scott Lynch Admin</cp:lastModifiedBy>
  <cp:revision>4</cp:revision>
  <dcterms:created xsi:type="dcterms:W3CDTF">2023-04-22T15:35:40Z</dcterms:created>
  <dcterms:modified xsi:type="dcterms:W3CDTF">2025-10-25T13:17:56Z</dcterms:modified>
</cp:coreProperties>
</file>